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4"/>
  </p:sldMasterIdLst>
  <p:notesMasterIdLst>
    <p:notesMasterId r:id="rId31"/>
  </p:notesMasterIdLst>
  <p:sldIdLst>
    <p:sldId id="406" r:id="rId5"/>
    <p:sldId id="407" r:id="rId6"/>
    <p:sldId id="314" r:id="rId7"/>
    <p:sldId id="309" r:id="rId8"/>
    <p:sldId id="490" r:id="rId9"/>
    <p:sldId id="491" r:id="rId10"/>
    <p:sldId id="492" r:id="rId11"/>
    <p:sldId id="494" r:id="rId12"/>
    <p:sldId id="495" r:id="rId13"/>
    <p:sldId id="496" r:id="rId14"/>
    <p:sldId id="497" r:id="rId15"/>
    <p:sldId id="315" r:id="rId16"/>
    <p:sldId id="310" r:id="rId17"/>
    <p:sldId id="316" r:id="rId18"/>
    <p:sldId id="311" r:id="rId19"/>
    <p:sldId id="312" r:id="rId20"/>
    <p:sldId id="317" r:id="rId21"/>
    <p:sldId id="318" r:id="rId22"/>
    <p:sldId id="319" r:id="rId23"/>
    <p:sldId id="337" r:id="rId24"/>
    <p:sldId id="498" r:id="rId25"/>
    <p:sldId id="499" r:id="rId26"/>
    <p:sldId id="500" r:id="rId27"/>
    <p:sldId id="501" r:id="rId28"/>
    <p:sldId id="502" r:id="rId29"/>
    <p:sldId id="503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66"/>
    <a:srgbClr val="FFFF00"/>
    <a:srgbClr val="FF0000"/>
    <a:srgbClr val="000099"/>
    <a:srgbClr val="006699"/>
    <a:srgbClr val="0000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8" autoAdjust="0"/>
    <p:restoredTop sz="94487" autoAdjust="0"/>
  </p:normalViewPr>
  <p:slideViewPr>
    <p:cSldViewPr>
      <p:cViewPr>
        <p:scale>
          <a:sx n="69" d="100"/>
          <a:sy n="69" d="100"/>
        </p:scale>
        <p:origin x="-1184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4" d="100"/>
        <a:sy n="6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64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fld id="{712A8E41-19C3-4E04-A334-F24ED9A4ACDF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950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1A6853-C4DB-4849-AFEE-3A12991E5962}" type="datetime1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995F77-9E03-4A8A-9471-34F31C359A7D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996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52988A-C4A3-4C24-B19C-9964DE576CF3}" type="datetime1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33D92-B323-4F6E-9D91-E200DFCAF402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227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17557B-0AE4-4F76-AF40-8AC975838CCE}" type="datetime1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44DB66-1DF1-437F-9C76-2F0C783BA38E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46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A86F4E1-8EF1-4A5D-82B3-471F200BDFB2}" type="datetime1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1D2C5ED-B121-4322-8AC8-0E51E5855D10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74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373354D-4455-42C2-B54A-452F94337F64}" type="datetime1">
              <a:rPr lang="en-US" smtClean="0"/>
              <a:t>3/11/2019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E8ABE7-64A8-4EAF-9A93-385CE19FCAA3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863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D740C96-3956-47E0-816B-15BCD77D0877}" type="datetime1">
              <a:rPr lang="en-US" smtClean="0"/>
              <a:t>3/11/2019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7603486-546A-4FDE-B567-BE9422FEA853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54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261FD0-C521-4A70-8016-8085E22D5177}" type="datetime1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783BE-3257-40D3-A98C-DBADB4BBD30C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133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BB1A76-63C9-4AA5-898D-3DE09D722355}" type="datetime1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424576-2AC2-4B69-BF2D-8B7E86E3E5BC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01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B24A98-A4FA-4881-BADF-879DBACD5F15}" type="datetime1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1AAF54-5582-47A9-9290-9A862AA615B1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98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9C72B1-10C6-4EBC-B962-2172E805BB56}" type="datetime1">
              <a:rPr lang="en-US" smtClean="0"/>
              <a:t>3/11/2019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D94F3D-BB4D-4C0F-B1BC-9B8F354138E4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02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AEC7B9-0110-4877-9B81-C5F58EBC495D}" type="datetime1">
              <a:rPr lang="en-US" smtClean="0"/>
              <a:t>3/11/2019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20AE7-E167-431F-B7F2-13EC371677FC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5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862009-8106-49C5-867A-D0ED071C5599}" type="datetime1">
              <a:rPr lang="en-US" smtClean="0"/>
              <a:t>3/11/2019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F120C-5429-4376-9C9E-FB19FCE9EDCE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41036D-383C-4382-8661-01B78F7FA412}" type="datetime1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75A236-7D5B-49DC-B4DD-9EE50387B6CA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69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CC62DA-D6E9-41FA-9DA8-6513FE413BB8}" type="datetime1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04EFC1-39EB-4835-8DCE-A7B92EA60FB8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391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24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fld id="{F0F087D4-68A9-4828-AA34-4D85E9E5181C}" type="datetime1">
              <a:rPr lang="en-US" smtClean="0"/>
              <a:t>3/11/2019</a:t>
            </a:fld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5110F918-B248-467F-9691-C2BA4CE4C522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0" r:id="rId14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8" name="Rectangle 4"/>
          <p:cNvSpPr>
            <a:spLocks noChangeArrowheads="1"/>
          </p:cNvSpPr>
          <p:nvPr/>
        </p:nvSpPr>
        <p:spPr bwMode="auto">
          <a:xfrm>
            <a:off x="152400" y="228600"/>
            <a:ext cx="48529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Drug-Receptor Bonding</a:t>
            </a:r>
            <a:r>
              <a:rPr lang="en-US" sz="3200">
                <a:solidFill>
                  <a:srgbClr val="FF3300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185349" name="Rectangle 5"/>
          <p:cNvSpPr>
            <a:spLocks noChangeArrowheads="1"/>
          </p:cNvSpPr>
          <p:nvPr/>
        </p:nvSpPr>
        <p:spPr bwMode="auto">
          <a:xfrm>
            <a:off x="228600" y="990600"/>
            <a:ext cx="86868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 eaLnBrk="1" hangingPunct="1"/>
            <a:r>
              <a:rPr lang="en-US" sz="2800" b="1" dirty="0">
                <a:solidFill>
                  <a:srgbClr val="FF3300"/>
                </a:solidFill>
                <a:cs typeface="Times New Roman" pitchFamily="18" charset="0"/>
              </a:rPr>
              <a:t>Ionic</a:t>
            </a:r>
            <a:r>
              <a:rPr lang="en-US" sz="2800" dirty="0">
                <a:solidFill>
                  <a:srgbClr val="FFFFCC"/>
                </a:solidFill>
                <a:cs typeface="Times New Roman" pitchFamily="18" charset="0"/>
              </a:rPr>
              <a:t> : the strongest type of non-covalent bond. This results from the attraction of ions with opposite </a:t>
            </a:r>
            <a:r>
              <a:rPr lang="en-US" sz="2800" dirty="0" smtClean="0">
                <a:solidFill>
                  <a:srgbClr val="FFFFCC"/>
                </a:solidFill>
                <a:cs typeface="Times New Roman" pitchFamily="18" charset="0"/>
              </a:rPr>
              <a:t>charges.</a:t>
            </a:r>
            <a:endParaRPr lang="en-US" sz="2800" dirty="0">
              <a:solidFill>
                <a:srgbClr val="FFFFCC"/>
              </a:solidFill>
              <a:cs typeface="Times New Roman" pitchFamily="18" charset="0"/>
            </a:endParaRPr>
          </a:p>
        </p:txBody>
      </p:sp>
      <p:graphicFrame>
        <p:nvGraphicFramePr>
          <p:cNvPr id="185351" name="Object 7"/>
          <p:cNvGraphicFramePr>
            <a:graphicFrameLocks noChangeAspect="1"/>
          </p:cNvGraphicFramePr>
          <p:nvPr/>
        </p:nvGraphicFramePr>
        <p:xfrm>
          <a:off x="3119438" y="2667000"/>
          <a:ext cx="3052762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82" name="CS ChemDraw Drawing" r:id="rId3" imgW="4342857" imgH="5638095" progId="">
                  <p:embed/>
                </p:oleObj>
              </mc:Choice>
              <mc:Fallback>
                <p:oleObj name="CS ChemDraw Drawing" r:id="rId3" imgW="4342857" imgH="5638095" progId="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438" y="2667000"/>
                        <a:ext cx="3052762" cy="396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746" name="Picture 2" descr="2-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57"/>
          <a:stretch>
            <a:fillRect/>
          </a:stretch>
        </p:blipFill>
        <p:spPr bwMode="auto">
          <a:xfrm>
            <a:off x="4321175" y="0"/>
            <a:ext cx="4822825" cy="617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7747" name="Text Box 3"/>
          <p:cNvSpPr txBox="1">
            <a:spLocks noChangeArrowheads="1"/>
          </p:cNvSpPr>
          <p:nvPr/>
        </p:nvSpPr>
        <p:spPr bwMode="auto">
          <a:xfrm>
            <a:off x="457200" y="1225550"/>
            <a:ext cx="2570163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FF66"/>
                </a:solidFill>
              </a:rPr>
              <a:t>Examples of</a:t>
            </a:r>
          </a:p>
          <a:p>
            <a:r>
              <a:rPr lang="en-US" sz="3200" b="1">
                <a:solidFill>
                  <a:srgbClr val="FFFF66"/>
                </a:solidFill>
              </a:rPr>
              <a:t>H-bonding </a:t>
            </a:r>
          </a:p>
          <a:p>
            <a:r>
              <a:rPr lang="en-US" sz="3200" b="1">
                <a:solidFill>
                  <a:srgbClr val="FFFF66"/>
                </a:solidFill>
              </a:rPr>
              <a:t>interactions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770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663" y="209550"/>
            <a:ext cx="6153150" cy="642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8771" name="Line 3"/>
          <p:cNvSpPr>
            <a:spLocks noChangeShapeType="1"/>
          </p:cNvSpPr>
          <p:nvPr/>
        </p:nvSpPr>
        <p:spPr bwMode="auto">
          <a:xfrm flipH="1">
            <a:off x="4038600" y="3657600"/>
            <a:ext cx="53340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8772" name="Line 4"/>
          <p:cNvSpPr>
            <a:spLocks noChangeShapeType="1"/>
          </p:cNvSpPr>
          <p:nvPr/>
        </p:nvSpPr>
        <p:spPr bwMode="auto">
          <a:xfrm flipV="1">
            <a:off x="4800600" y="2667000"/>
            <a:ext cx="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8773" name="Line 5"/>
          <p:cNvSpPr>
            <a:spLocks noChangeShapeType="1"/>
          </p:cNvSpPr>
          <p:nvPr/>
        </p:nvSpPr>
        <p:spPr bwMode="auto">
          <a:xfrm>
            <a:off x="4114800" y="838200"/>
            <a:ext cx="38100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8774" name="Line 6"/>
          <p:cNvSpPr>
            <a:spLocks noChangeShapeType="1"/>
          </p:cNvSpPr>
          <p:nvPr/>
        </p:nvSpPr>
        <p:spPr bwMode="auto">
          <a:xfrm flipV="1">
            <a:off x="5029200" y="990600"/>
            <a:ext cx="38100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8775" name="Line 7"/>
          <p:cNvSpPr>
            <a:spLocks noChangeShapeType="1"/>
          </p:cNvSpPr>
          <p:nvPr/>
        </p:nvSpPr>
        <p:spPr bwMode="auto">
          <a:xfrm flipV="1">
            <a:off x="6019800" y="3276600"/>
            <a:ext cx="304800" cy="76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8776" name="Line 8"/>
          <p:cNvSpPr>
            <a:spLocks noChangeShapeType="1"/>
          </p:cNvSpPr>
          <p:nvPr/>
        </p:nvSpPr>
        <p:spPr bwMode="auto">
          <a:xfrm>
            <a:off x="6858000" y="3505200"/>
            <a:ext cx="2286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8777" name="Line 9"/>
          <p:cNvSpPr>
            <a:spLocks noChangeShapeType="1"/>
          </p:cNvSpPr>
          <p:nvPr/>
        </p:nvSpPr>
        <p:spPr bwMode="auto">
          <a:xfrm>
            <a:off x="1905000" y="4419600"/>
            <a:ext cx="53340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8778" name="Line 10"/>
          <p:cNvSpPr>
            <a:spLocks noChangeShapeType="1"/>
          </p:cNvSpPr>
          <p:nvPr/>
        </p:nvSpPr>
        <p:spPr bwMode="auto">
          <a:xfrm>
            <a:off x="2743200" y="518160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8779" name="Line 11"/>
          <p:cNvSpPr>
            <a:spLocks noChangeShapeType="1"/>
          </p:cNvSpPr>
          <p:nvPr/>
        </p:nvSpPr>
        <p:spPr bwMode="auto">
          <a:xfrm>
            <a:off x="6096000" y="4572000"/>
            <a:ext cx="533400" cy="533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8780" name="Line 12"/>
          <p:cNvSpPr>
            <a:spLocks noChangeShapeType="1"/>
          </p:cNvSpPr>
          <p:nvPr/>
        </p:nvSpPr>
        <p:spPr bwMode="auto">
          <a:xfrm>
            <a:off x="6934200" y="5638800"/>
            <a:ext cx="0" cy="533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228600" y="152400"/>
            <a:ext cx="86868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 eaLnBrk="1" hangingPunct="1"/>
            <a:r>
              <a:rPr lang="en-US" sz="2800" b="1">
                <a:solidFill>
                  <a:srgbClr val="FF3300"/>
                </a:solidFill>
                <a:cs typeface="Times New Roman" pitchFamily="18" charset="0"/>
              </a:rPr>
              <a:t>The Hydrophobic Effect</a:t>
            </a:r>
            <a:r>
              <a:rPr lang="en-US" sz="2800">
                <a:solidFill>
                  <a:schemeClr val="bg1"/>
                </a:solidFill>
                <a:cs typeface="Times New Roman" pitchFamily="18" charset="0"/>
              </a:rPr>
              <a:t> : when two alkyl chains approach one another, water is extruded from the space in between them, resulting in an increase in entropy, and thus a decrease in energy. </a:t>
            </a:r>
          </a:p>
        </p:txBody>
      </p:sp>
      <p:pic>
        <p:nvPicPr>
          <p:cNvPr id="809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79700"/>
            <a:ext cx="8305800" cy="29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152400" y="304800"/>
            <a:ext cx="86868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 eaLnBrk="1" hangingPunct="1"/>
            <a:r>
              <a:rPr lang="en-US" sz="2800" b="1">
                <a:solidFill>
                  <a:srgbClr val="FF3300"/>
                </a:solidFill>
                <a:cs typeface="Times New Roman" pitchFamily="18" charset="0"/>
              </a:rPr>
              <a:t>Charge-Transfer Complexes</a:t>
            </a:r>
            <a:r>
              <a:rPr lang="en-US" sz="2800">
                <a:cs typeface="Times New Roman" pitchFamily="18" charset="0"/>
              </a:rPr>
              <a:t> </a:t>
            </a:r>
            <a:r>
              <a:rPr lang="en-US" sz="2800">
                <a:solidFill>
                  <a:srgbClr val="D9FF8D"/>
                </a:solidFill>
                <a:cs typeface="Times New Roman" pitchFamily="18" charset="0"/>
              </a:rPr>
              <a:t>: a lone pair of electrons is "shared" with a neighboring group that has considerable </a:t>
            </a:r>
            <a:r>
              <a:rPr lang="el-GR" sz="3200">
                <a:solidFill>
                  <a:srgbClr val="D9FF8D"/>
                </a:solidFill>
                <a:cs typeface="Times New Roman" pitchFamily="18" charset="0"/>
              </a:rPr>
              <a:t>π</a:t>
            </a:r>
            <a:r>
              <a:rPr lang="en-US" sz="2800">
                <a:solidFill>
                  <a:srgbClr val="D9FF8D"/>
                </a:solidFill>
                <a:cs typeface="Times New Roman" pitchFamily="18" charset="0"/>
              </a:rPr>
              <a:t> character. </a:t>
            </a:r>
          </a:p>
        </p:txBody>
      </p:sp>
      <p:pic>
        <p:nvPicPr>
          <p:cNvPr id="7680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324100"/>
            <a:ext cx="5486400" cy="407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381000" y="168275"/>
            <a:ext cx="85344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 eaLnBrk="1" hangingPunct="1"/>
            <a:r>
              <a:rPr lang="en-US" sz="2800" b="1">
                <a:solidFill>
                  <a:srgbClr val="FF3300"/>
                </a:solidFill>
                <a:cs typeface="Times New Roman" pitchFamily="18" charset="0"/>
              </a:rPr>
              <a:t>Van der Waals Forces</a:t>
            </a:r>
            <a:r>
              <a:rPr lang="en-US" sz="2800">
                <a:cs typeface="Times New Roman" pitchFamily="18" charset="0"/>
              </a:rPr>
              <a:t> </a:t>
            </a:r>
            <a:r>
              <a:rPr lang="en-US" sz="2800">
                <a:solidFill>
                  <a:srgbClr val="FFFF99"/>
                </a:solidFill>
                <a:cs typeface="Times New Roman" pitchFamily="18" charset="0"/>
              </a:rPr>
              <a:t>: one carbon in a chain approaches another carbon on a neighboring chain, causing a perturbation known as an </a:t>
            </a: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induced dipole</a:t>
            </a:r>
            <a:r>
              <a:rPr lang="en-US" sz="2800">
                <a:solidFill>
                  <a:srgbClr val="FFFF99"/>
                </a:solidFill>
                <a:cs typeface="Times New Roman" pitchFamily="18" charset="0"/>
              </a:rPr>
              <a:t>. These opposite partial charges then attract one another. </a:t>
            </a:r>
          </a:p>
        </p:txBody>
      </p:sp>
      <p:pic>
        <p:nvPicPr>
          <p:cNvPr id="819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362200"/>
            <a:ext cx="40259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228600" y="0"/>
            <a:ext cx="86868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en-US" sz="2800">
                <a:solidFill>
                  <a:srgbClr val="D0E2E8"/>
                </a:solidFill>
                <a:cs typeface="Times New Roman" pitchFamily="18" charset="0"/>
              </a:rPr>
              <a:t> Drugs may also bind to receptors using </a:t>
            </a: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covalent bonding</a:t>
            </a:r>
            <a:r>
              <a:rPr lang="en-US" sz="2800">
                <a:solidFill>
                  <a:srgbClr val="D0E2E8"/>
                </a:solidFill>
                <a:cs typeface="Times New Roman" pitchFamily="18" charset="0"/>
              </a:rPr>
              <a:t>. This may be a permanent bond, in which case the receptor or enzyme target is "killed", or it may be transient. </a:t>
            </a:r>
          </a:p>
        </p:txBody>
      </p:sp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752600"/>
            <a:ext cx="4075113" cy="5105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228600" y="152400"/>
            <a:ext cx="65309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b="1">
                <a:solidFill>
                  <a:schemeClr val="bg1"/>
                </a:solidFill>
                <a:cs typeface="Times New Roman" pitchFamily="18" charset="0"/>
              </a:rPr>
              <a:t>Drug Interaction with Receptor</a:t>
            </a:r>
            <a:r>
              <a:rPr lang="en-US" sz="3200">
                <a:solidFill>
                  <a:schemeClr val="bg1"/>
                </a:solidFill>
                <a:cs typeface="Times New Roman" pitchFamily="18" charset="0"/>
              </a:rPr>
              <a:t> </a:t>
            </a:r>
          </a:p>
        </p:txBody>
      </p:sp>
      <p:grpSp>
        <p:nvGrpSpPr>
          <p:cNvPr id="74757" name="Group 5"/>
          <p:cNvGrpSpPr>
            <a:grpSpLocks/>
          </p:cNvGrpSpPr>
          <p:nvPr/>
        </p:nvGrpSpPr>
        <p:grpSpPr bwMode="auto">
          <a:xfrm flipV="1">
            <a:off x="7772400" y="228600"/>
            <a:ext cx="990600" cy="2057400"/>
            <a:chOff x="3467" y="1248"/>
            <a:chExt cx="1001" cy="2069"/>
          </a:xfrm>
        </p:grpSpPr>
        <p:grpSp>
          <p:nvGrpSpPr>
            <p:cNvPr id="74758" name="Group 6"/>
            <p:cNvGrpSpPr>
              <a:grpSpLocks/>
            </p:cNvGrpSpPr>
            <p:nvPr/>
          </p:nvGrpSpPr>
          <p:grpSpPr bwMode="auto">
            <a:xfrm>
              <a:off x="3467" y="1248"/>
              <a:ext cx="1001" cy="2069"/>
              <a:chOff x="3467" y="1248"/>
              <a:chExt cx="1001" cy="2069"/>
            </a:xfrm>
          </p:grpSpPr>
          <p:grpSp>
            <p:nvGrpSpPr>
              <p:cNvPr id="74759" name="Group 7"/>
              <p:cNvGrpSpPr>
                <a:grpSpLocks/>
              </p:cNvGrpSpPr>
              <p:nvPr/>
            </p:nvGrpSpPr>
            <p:grpSpPr bwMode="auto">
              <a:xfrm>
                <a:off x="3467" y="1283"/>
                <a:ext cx="969" cy="2034"/>
                <a:chOff x="3467" y="1283"/>
                <a:chExt cx="969" cy="2034"/>
              </a:xfrm>
            </p:grpSpPr>
            <p:sp>
              <p:nvSpPr>
                <p:cNvPr id="74760" name="Oval 8"/>
                <p:cNvSpPr>
                  <a:spLocks noChangeArrowheads="1"/>
                </p:cNvSpPr>
                <p:nvPr/>
              </p:nvSpPr>
              <p:spPr bwMode="auto">
                <a:xfrm>
                  <a:off x="3646" y="2690"/>
                  <a:ext cx="670" cy="598"/>
                </a:xfrm>
                <a:prstGeom prst="ellipse">
                  <a:avLst/>
                </a:prstGeom>
                <a:solidFill>
                  <a:srgbClr val="BF7F3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74761" name="Group 9"/>
                <p:cNvGrpSpPr>
                  <a:grpSpLocks/>
                </p:cNvGrpSpPr>
                <p:nvPr/>
              </p:nvGrpSpPr>
              <p:grpSpPr bwMode="auto">
                <a:xfrm>
                  <a:off x="3467" y="1283"/>
                  <a:ext cx="969" cy="2034"/>
                  <a:chOff x="3467" y="1283"/>
                  <a:chExt cx="969" cy="2034"/>
                </a:xfrm>
              </p:grpSpPr>
              <p:sp>
                <p:nvSpPr>
                  <p:cNvPr id="74762" name="Freeform 10"/>
                  <p:cNvSpPr>
                    <a:spLocks/>
                  </p:cNvSpPr>
                  <p:nvPr/>
                </p:nvSpPr>
                <p:spPr bwMode="auto">
                  <a:xfrm>
                    <a:off x="3467" y="1283"/>
                    <a:ext cx="969" cy="1730"/>
                  </a:xfrm>
                  <a:custGeom>
                    <a:avLst/>
                    <a:gdLst>
                      <a:gd name="T0" fmla="*/ 1 w 969"/>
                      <a:gd name="T1" fmla="*/ 0 h 1730"/>
                      <a:gd name="T2" fmla="*/ 967 w 969"/>
                      <a:gd name="T3" fmla="*/ 0 h 1730"/>
                      <a:gd name="T4" fmla="*/ 969 w 969"/>
                      <a:gd name="T5" fmla="*/ 1730 h 1730"/>
                      <a:gd name="T6" fmla="*/ 0 w 969"/>
                      <a:gd name="T7" fmla="*/ 1729 h 1730"/>
                      <a:gd name="T8" fmla="*/ 1 w 969"/>
                      <a:gd name="T9" fmla="*/ 0 h 17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969" h="1730">
                        <a:moveTo>
                          <a:pt x="1" y="0"/>
                        </a:moveTo>
                        <a:lnTo>
                          <a:pt x="967" y="0"/>
                        </a:lnTo>
                        <a:lnTo>
                          <a:pt x="969" y="1730"/>
                        </a:lnTo>
                        <a:lnTo>
                          <a:pt x="0" y="1729"/>
                        </a:lnTo>
                        <a:lnTo>
                          <a:pt x="1" y="0"/>
                        </a:lnTo>
                        <a:close/>
                      </a:path>
                    </a:pathLst>
                  </a:custGeom>
                  <a:solidFill>
                    <a:srgbClr val="FF9F1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4763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3615" y="2718"/>
                    <a:ext cx="670" cy="599"/>
                  </a:xfrm>
                  <a:prstGeom prst="ellipse">
                    <a:avLst/>
                  </a:prstGeom>
                  <a:solidFill>
                    <a:srgbClr val="FF9F1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74764" name="Group 12"/>
              <p:cNvGrpSpPr>
                <a:grpSpLocks/>
              </p:cNvGrpSpPr>
              <p:nvPr/>
            </p:nvGrpSpPr>
            <p:grpSpPr bwMode="auto">
              <a:xfrm>
                <a:off x="3468" y="1248"/>
                <a:ext cx="1000" cy="1764"/>
                <a:chOff x="3468" y="1248"/>
                <a:chExt cx="1000" cy="1764"/>
              </a:xfrm>
            </p:grpSpPr>
            <p:sp>
              <p:nvSpPr>
                <p:cNvPr id="74765" name="Freeform 13"/>
                <p:cNvSpPr>
                  <a:spLocks/>
                </p:cNvSpPr>
                <p:nvPr/>
              </p:nvSpPr>
              <p:spPr bwMode="auto">
                <a:xfrm>
                  <a:off x="3468" y="1248"/>
                  <a:ext cx="1000" cy="36"/>
                </a:xfrm>
                <a:custGeom>
                  <a:avLst/>
                  <a:gdLst>
                    <a:gd name="T0" fmla="*/ 35 w 1000"/>
                    <a:gd name="T1" fmla="*/ 0 h 36"/>
                    <a:gd name="T2" fmla="*/ 1000 w 1000"/>
                    <a:gd name="T3" fmla="*/ 0 h 36"/>
                    <a:gd name="T4" fmla="*/ 965 w 1000"/>
                    <a:gd name="T5" fmla="*/ 36 h 36"/>
                    <a:gd name="T6" fmla="*/ 0 w 1000"/>
                    <a:gd name="T7" fmla="*/ 36 h 36"/>
                    <a:gd name="T8" fmla="*/ 35 w 1000"/>
                    <a:gd name="T9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0" h="36">
                      <a:moveTo>
                        <a:pt x="35" y="0"/>
                      </a:moveTo>
                      <a:lnTo>
                        <a:pt x="1000" y="0"/>
                      </a:lnTo>
                      <a:lnTo>
                        <a:pt x="965" y="36"/>
                      </a:lnTo>
                      <a:lnTo>
                        <a:pt x="0" y="36"/>
                      </a:lnTo>
                      <a:lnTo>
                        <a:pt x="35" y="0"/>
                      </a:lnTo>
                      <a:close/>
                    </a:path>
                  </a:pathLst>
                </a:custGeom>
                <a:solidFill>
                  <a:srgbClr val="FFBF5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766" name="Freeform 14"/>
                <p:cNvSpPr>
                  <a:spLocks/>
                </p:cNvSpPr>
                <p:nvPr/>
              </p:nvSpPr>
              <p:spPr bwMode="auto">
                <a:xfrm>
                  <a:off x="4434" y="1249"/>
                  <a:ext cx="34" cy="1763"/>
                </a:xfrm>
                <a:custGeom>
                  <a:avLst/>
                  <a:gdLst>
                    <a:gd name="T0" fmla="*/ 31 w 34"/>
                    <a:gd name="T1" fmla="*/ 0 h 1763"/>
                    <a:gd name="T2" fmla="*/ 0 w 34"/>
                    <a:gd name="T3" fmla="*/ 34 h 1763"/>
                    <a:gd name="T4" fmla="*/ 2 w 34"/>
                    <a:gd name="T5" fmla="*/ 1763 h 1763"/>
                    <a:gd name="T6" fmla="*/ 34 w 34"/>
                    <a:gd name="T7" fmla="*/ 1730 h 1763"/>
                    <a:gd name="T8" fmla="*/ 31 w 34"/>
                    <a:gd name="T9" fmla="*/ 0 h 17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1763">
                      <a:moveTo>
                        <a:pt x="31" y="0"/>
                      </a:moveTo>
                      <a:lnTo>
                        <a:pt x="0" y="34"/>
                      </a:lnTo>
                      <a:lnTo>
                        <a:pt x="2" y="1763"/>
                      </a:lnTo>
                      <a:lnTo>
                        <a:pt x="34" y="1730"/>
                      </a:lnTo>
                      <a:lnTo>
                        <a:pt x="31" y="0"/>
                      </a:lnTo>
                      <a:close/>
                    </a:path>
                  </a:pathLst>
                </a:custGeom>
                <a:solidFill>
                  <a:srgbClr val="BF7F3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74767" name="Group 15"/>
            <p:cNvGrpSpPr>
              <a:grpSpLocks/>
            </p:cNvGrpSpPr>
            <p:nvPr/>
          </p:nvGrpSpPr>
          <p:grpSpPr bwMode="auto">
            <a:xfrm>
              <a:off x="3531" y="1337"/>
              <a:ext cx="835" cy="1936"/>
              <a:chOff x="3531" y="1337"/>
              <a:chExt cx="835" cy="1936"/>
            </a:xfrm>
          </p:grpSpPr>
          <p:grpSp>
            <p:nvGrpSpPr>
              <p:cNvPr id="74768" name="Group 16"/>
              <p:cNvGrpSpPr>
                <a:grpSpLocks/>
              </p:cNvGrpSpPr>
              <p:nvPr/>
            </p:nvGrpSpPr>
            <p:grpSpPr bwMode="auto">
              <a:xfrm>
                <a:off x="3531" y="1337"/>
                <a:ext cx="835" cy="1936"/>
                <a:chOff x="3531" y="1337"/>
                <a:chExt cx="835" cy="1936"/>
              </a:xfrm>
            </p:grpSpPr>
            <p:grpSp>
              <p:nvGrpSpPr>
                <p:cNvPr id="74769" name="Group 17"/>
                <p:cNvGrpSpPr>
                  <a:grpSpLocks/>
                </p:cNvGrpSpPr>
                <p:nvPr/>
              </p:nvGrpSpPr>
              <p:grpSpPr bwMode="auto">
                <a:xfrm>
                  <a:off x="3531" y="1337"/>
                  <a:ext cx="835" cy="1936"/>
                  <a:chOff x="3531" y="1337"/>
                  <a:chExt cx="835" cy="1936"/>
                </a:xfrm>
              </p:grpSpPr>
              <p:sp>
                <p:nvSpPr>
                  <p:cNvPr id="74770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3673" y="2790"/>
                    <a:ext cx="557" cy="483"/>
                  </a:xfrm>
                  <a:prstGeom prst="ellipse">
                    <a:avLst/>
                  </a:prstGeom>
                  <a:solidFill>
                    <a:srgbClr val="BF7F3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74771" name="Group 19"/>
                  <p:cNvGrpSpPr>
                    <a:grpSpLocks/>
                  </p:cNvGrpSpPr>
                  <p:nvPr/>
                </p:nvGrpSpPr>
                <p:grpSpPr bwMode="auto">
                  <a:xfrm>
                    <a:off x="3531" y="1337"/>
                    <a:ext cx="835" cy="1634"/>
                    <a:chOff x="3531" y="1337"/>
                    <a:chExt cx="835" cy="1634"/>
                  </a:xfrm>
                </p:grpSpPr>
                <p:sp>
                  <p:nvSpPr>
                    <p:cNvPr id="74772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3535" y="1338"/>
                      <a:ext cx="831" cy="44"/>
                    </a:xfrm>
                    <a:custGeom>
                      <a:avLst/>
                      <a:gdLst>
                        <a:gd name="T0" fmla="*/ 0 w 831"/>
                        <a:gd name="T1" fmla="*/ 0 h 44"/>
                        <a:gd name="T2" fmla="*/ 831 w 831"/>
                        <a:gd name="T3" fmla="*/ 0 h 44"/>
                        <a:gd name="T4" fmla="*/ 779 w 831"/>
                        <a:gd name="T5" fmla="*/ 44 h 44"/>
                        <a:gd name="T6" fmla="*/ 49 w 831"/>
                        <a:gd name="T7" fmla="*/ 44 h 44"/>
                        <a:gd name="T8" fmla="*/ 0 w 831"/>
                        <a:gd name="T9" fmla="*/ 0 h 4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831" h="44">
                          <a:moveTo>
                            <a:pt x="0" y="0"/>
                          </a:moveTo>
                          <a:lnTo>
                            <a:pt x="831" y="0"/>
                          </a:lnTo>
                          <a:lnTo>
                            <a:pt x="779" y="44"/>
                          </a:lnTo>
                          <a:lnTo>
                            <a:pt x="49" y="44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FFBF1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4773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3531" y="2925"/>
                      <a:ext cx="201" cy="46"/>
                    </a:xfrm>
                    <a:custGeom>
                      <a:avLst/>
                      <a:gdLst>
                        <a:gd name="T0" fmla="*/ 53 w 201"/>
                        <a:gd name="T1" fmla="*/ 0 h 46"/>
                        <a:gd name="T2" fmla="*/ 201 w 201"/>
                        <a:gd name="T3" fmla="*/ 0 h 46"/>
                        <a:gd name="T4" fmla="*/ 146 w 201"/>
                        <a:gd name="T5" fmla="*/ 46 h 46"/>
                        <a:gd name="T6" fmla="*/ 0 w 201"/>
                        <a:gd name="T7" fmla="*/ 46 h 46"/>
                        <a:gd name="T8" fmla="*/ 53 w 201"/>
                        <a:gd name="T9" fmla="*/ 0 h 4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201" h="46">
                          <a:moveTo>
                            <a:pt x="53" y="0"/>
                          </a:moveTo>
                          <a:lnTo>
                            <a:pt x="201" y="0"/>
                          </a:lnTo>
                          <a:lnTo>
                            <a:pt x="146" y="46"/>
                          </a:lnTo>
                          <a:lnTo>
                            <a:pt x="0" y="46"/>
                          </a:lnTo>
                          <a:lnTo>
                            <a:pt x="53" y="0"/>
                          </a:lnTo>
                          <a:close/>
                        </a:path>
                      </a:pathLst>
                    </a:custGeom>
                    <a:solidFill>
                      <a:srgbClr val="BF7F3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4774" name="Freeform 22"/>
                    <p:cNvSpPr>
                      <a:spLocks/>
                    </p:cNvSpPr>
                    <p:nvPr/>
                  </p:nvSpPr>
                  <p:spPr bwMode="auto">
                    <a:xfrm>
                      <a:off x="4166" y="2925"/>
                      <a:ext cx="199" cy="46"/>
                    </a:xfrm>
                    <a:custGeom>
                      <a:avLst/>
                      <a:gdLst>
                        <a:gd name="T0" fmla="*/ 0 w 199"/>
                        <a:gd name="T1" fmla="*/ 2 h 46"/>
                        <a:gd name="T2" fmla="*/ 49 w 199"/>
                        <a:gd name="T3" fmla="*/ 46 h 46"/>
                        <a:gd name="T4" fmla="*/ 199 w 199"/>
                        <a:gd name="T5" fmla="*/ 46 h 46"/>
                        <a:gd name="T6" fmla="*/ 150 w 199"/>
                        <a:gd name="T7" fmla="*/ 0 h 46"/>
                        <a:gd name="T8" fmla="*/ 0 w 199"/>
                        <a:gd name="T9" fmla="*/ 2 h 4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99" h="46">
                          <a:moveTo>
                            <a:pt x="0" y="2"/>
                          </a:moveTo>
                          <a:lnTo>
                            <a:pt x="49" y="46"/>
                          </a:lnTo>
                          <a:lnTo>
                            <a:pt x="199" y="46"/>
                          </a:lnTo>
                          <a:lnTo>
                            <a:pt x="150" y="0"/>
                          </a:lnTo>
                          <a:lnTo>
                            <a:pt x="0" y="2"/>
                          </a:lnTo>
                          <a:close/>
                        </a:path>
                      </a:pathLst>
                    </a:custGeom>
                    <a:solidFill>
                      <a:srgbClr val="BF7F3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4775" name="Freeform 23"/>
                    <p:cNvSpPr>
                      <a:spLocks/>
                    </p:cNvSpPr>
                    <p:nvPr/>
                  </p:nvSpPr>
                  <p:spPr bwMode="auto">
                    <a:xfrm>
                      <a:off x="4316" y="1337"/>
                      <a:ext cx="50" cy="1634"/>
                    </a:xfrm>
                    <a:custGeom>
                      <a:avLst/>
                      <a:gdLst>
                        <a:gd name="T0" fmla="*/ 50 w 50"/>
                        <a:gd name="T1" fmla="*/ 0 h 1634"/>
                        <a:gd name="T2" fmla="*/ 49 w 50"/>
                        <a:gd name="T3" fmla="*/ 1634 h 1634"/>
                        <a:gd name="T4" fmla="*/ 0 w 50"/>
                        <a:gd name="T5" fmla="*/ 1588 h 1634"/>
                        <a:gd name="T6" fmla="*/ 0 w 50"/>
                        <a:gd name="T7" fmla="*/ 45 h 1634"/>
                        <a:gd name="T8" fmla="*/ 50 w 50"/>
                        <a:gd name="T9" fmla="*/ 0 h 163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50" h="1634">
                          <a:moveTo>
                            <a:pt x="50" y="0"/>
                          </a:moveTo>
                          <a:lnTo>
                            <a:pt x="49" y="1634"/>
                          </a:lnTo>
                          <a:lnTo>
                            <a:pt x="0" y="1588"/>
                          </a:lnTo>
                          <a:lnTo>
                            <a:pt x="0" y="45"/>
                          </a:lnTo>
                          <a:lnTo>
                            <a:pt x="50" y="0"/>
                          </a:lnTo>
                          <a:close/>
                        </a:path>
                      </a:pathLst>
                    </a:custGeom>
                    <a:solidFill>
                      <a:srgbClr val="BF7F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4776" name="Freeform 24"/>
                    <p:cNvSpPr>
                      <a:spLocks/>
                    </p:cNvSpPr>
                    <p:nvPr/>
                  </p:nvSpPr>
                  <p:spPr bwMode="auto">
                    <a:xfrm>
                      <a:off x="3532" y="1337"/>
                      <a:ext cx="52" cy="1632"/>
                    </a:xfrm>
                    <a:custGeom>
                      <a:avLst/>
                      <a:gdLst>
                        <a:gd name="T0" fmla="*/ 2 w 52"/>
                        <a:gd name="T1" fmla="*/ 0 h 1632"/>
                        <a:gd name="T2" fmla="*/ 0 w 52"/>
                        <a:gd name="T3" fmla="*/ 1632 h 1632"/>
                        <a:gd name="T4" fmla="*/ 52 w 52"/>
                        <a:gd name="T5" fmla="*/ 1588 h 1632"/>
                        <a:gd name="T6" fmla="*/ 52 w 52"/>
                        <a:gd name="T7" fmla="*/ 45 h 1632"/>
                        <a:gd name="T8" fmla="*/ 2 w 52"/>
                        <a:gd name="T9" fmla="*/ 0 h 16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52" h="1632">
                          <a:moveTo>
                            <a:pt x="2" y="0"/>
                          </a:moveTo>
                          <a:lnTo>
                            <a:pt x="0" y="1632"/>
                          </a:lnTo>
                          <a:lnTo>
                            <a:pt x="52" y="1588"/>
                          </a:lnTo>
                          <a:lnTo>
                            <a:pt x="52" y="45"/>
                          </a:lnTo>
                          <a:lnTo>
                            <a:pt x="2" y="0"/>
                          </a:lnTo>
                          <a:close/>
                        </a:path>
                      </a:pathLst>
                    </a:custGeom>
                    <a:solidFill>
                      <a:srgbClr val="FFBF7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74777" name="Group 25"/>
                <p:cNvGrpSpPr>
                  <a:grpSpLocks/>
                </p:cNvGrpSpPr>
                <p:nvPr/>
              </p:nvGrpSpPr>
              <p:grpSpPr bwMode="auto">
                <a:xfrm>
                  <a:off x="3584" y="1381"/>
                  <a:ext cx="732" cy="1855"/>
                  <a:chOff x="3584" y="1381"/>
                  <a:chExt cx="732" cy="1855"/>
                </a:xfrm>
              </p:grpSpPr>
              <p:sp>
                <p:nvSpPr>
                  <p:cNvPr id="74778" name="Oval 26"/>
                  <p:cNvSpPr>
                    <a:spLocks noChangeArrowheads="1"/>
                  </p:cNvSpPr>
                  <p:nvPr/>
                </p:nvSpPr>
                <p:spPr bwMode="auto">
                  <a:xfrm>
                    <a:off x="3710" y="2797"/>
                    <a:ext cx="484" cy="439"/>
                  </a:xfrm>
                  <a:prstGeom prst="ellipse">
                    <a:avLst/>
                  </a:prstGeom>
                  <a:solidFill>
                    <a:srgbClr val="FFBF1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4779" name="Freeform 27"/>
                  <p:cNvSpPr>
                    <a:spLocks/>
                  </p:cNvSpPr>
                  <p:nvPr/>
                </p:nvSpPr>
                <p:spPr bwMode="auto">
                  <a:xfrm>
                    <a:off x="3584" y="1381"/>
                    <a:ext cx="732" cy="1544"/>
                  </a:xfrm>
                  <a:custGeom>
                    <a:avLst/>
                    <a:gdLst>
                      <a:gd name="T0" fmla="*/ 0 w 732"/>
                      <a:gd name="T1" fmla="*/ 0 h 1544"/>
                      <a:gd name="T2" fmla="*/ 732 w 732"/>
                      <a:gd name="T3" fmla="*/ 1 h 1544"/>
                      <a:gd name="T4" fmla="*/ 732 w 732"/>
                      <a:gd name="T5" fmla="*/ 1544 h 1544"/>
                      <a:gd name="T6" fmla="*/ 0 w 732"/>
                      <a:gd name="T7" fmla="*/ 1544 h 1544"/>
                      <a:gd name="T8" fmla="*/ 0 w 732"/>
                      <a:gd name="T9" fmla="*/ 0 h 15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732" h="1544">
                        <a:moveTo>
                          <a:pt x="0" y="0"/>
                        </a:moveTo>
                        <a:lnTo>
                          <a:pt x="732" y="1"/>
                        </a:lnTo>
                        <a:lnTo>
                          <a:pt x="732" y="1544"/>
                        </a:lnTo>
                        <a:lnTo>
                          <a:pt x="0" y="154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BF1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4780" name="Group 28"/>
                <p:cNvGrpSpPr>
                  <a:grpSpLocks/>
                </p:cNvGrpSpPr>
                <p:nvPr/>
              </p:nvGrpSpPr>
              <p:grpSpPr bwMode="auto">
                <a:xfrm>
                  <a:off x="3623" y="1632"/>
                  <a:ext cx="586" cy="530"/>
                  <a:chOff x="3623" y="1632"/>
                  <a:chExt cx="586" cy="530"/>
                </a:xfrm>
              </p:grpSpPr>
              <p:sp>
                <p:nvSpPr>
                  <p:cNvPr id="74781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3623" y="1632"/>
                    <a:ext cx="586" cy="530"/>
                  </a:xfrm>
                  <a:prstGeom prst="ellipse">
                    <a:avLst/>
                  </a:prstGeom>
                  <a:solidFill>
                    <a:srgbClr val="BF7F3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4782" name="Oval 30"/>
                  <p:cNvSpPr>
                    <a:spLocks noChangeArrowheads="1"/>
                  </p:cNvSpPr>
                  <p:nvPr/>
                </p:nvSpPr>
                <p:spPr bwMode="auto">
                  <a:xfrm>
                    <a:off x="3623" y="1636"/>
                    <a:ext cx="573" cy="522"/>
                  </a:xfrm>
                  <a:prstGeom prst="ellipse">
                    <a:avLst/>
                  </a:prstGeom>
                  <a:solidFill>
                    <a:srgbClr val="FF9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4783" name="Oval 31"/>
                  <p:cNvSpPr>
                    <a:spLocks noChangeArrowheads="1"/>
                  </p:cNvSpPr>
                  <p:nvPr/>
                </p:nvSpPr>
                <p:spPr bwMode="auto">
                  <a:xfrm>
                    <a:off x="3720" y="1723"/>
                    <a:ext cx="240" cy="216"/>
                  </a:xfrm>
                  <a:prstGeom prst="ellipse">
                    <a:avLst/>
                  </a:prstGeom>
                  <a:solidFill>
                    <a:srgbClr val="FFBF1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4784" name="Group 32"/>
                <p:cNvGrpSpPr>
                  <a:grpSpLocks/>
                </p:cNvGrpSpPr>
                <p:nvPr/>
              </p:nvGrpSpPr>
              <p:grpSpPr bwMode="auto">
                <a:xfrm>
                  <a:off x="3848" y="2320"/>
                  <a:ext cx="189" cy="471"/>
                  <a:chOff x="3848" y="2320"/>
                  <a:chExt cx="189" cy="471"/>
                </a:xfrm>
              </p:grpSpPr>
              <p:sp>
                <p:nvSpPr>
                  <p:cNvPr id="74785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3867" y="2320"/>
                    <a:ext cx="142" cy="126"/>
                  </a:xfrm>
                  <a:prstGeom prst="ellipse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4786" name="Freeform 34"/>
                  <p:cNvSpPr>
                    <a:spLocks/>
                  </p:cNvSpPr>
                  <p:nvPr/>
                </p:nvSpPr>
                <p:spPr bwMode="auto">
                  <a:xfrm>
                    <a:off x="3848" y="2426"/>
                    <a:ext cx="189" cy="365"/>
                  </a:xfrm>
                  <a:custGeom>
                    <a:avLst/>
                    <a:gdLst>
                      <a:gd name="T0" fmla="*/ 56 w 189"/>
                      <a:gd name="T1" fmla="*/ 8 h 365"/>
                      <a:gd name="T2" fmla="*/ 0 w 189"/>
                      <a:gd name="T3" fmla="*/ 365 h 365"/>
                      <a:gd name="T4" fmla="*/ 189 w 189"/>
                      <a:gd name="T5" fmla="*/ 365 h 365"/>
                      <a:gd name="T6" fmla="*/ 129 w 189"/>
                      <a:gd name="T7" fmla="*/ 0 h 365"/>
                      <a:gd name="T8" fmla="*/ 56 w 189"/>
                      <a:gd name="T9" fmla="*/ 8 h 3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89" h="365">
                        <a:moveTo>
                          <a:pt x="56" y="8"/>
                        </a:moveTo>
                        <a:lnTo>
                          <a:pt x="0" y="365"/>
                        </a:lnTo>
                        <a:lnTo>
                          <a:pt x="189" y="365"/>
                        </a:lnTo>
                        <a:lnTo>
                          <a:pt x="129" y="0"/>
                        </a:lnTo>
                        <a:lnTo>
                          <a:pt x="56" y="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74787" name="Group 35"/>
              <p:cNvGrpSpPr>
                <a:grpSpLocks/>
              </p:cNvGrpSpPr>
              <p:nvPr/>
            </p:nvGrpSpPr>
            <p:grpSpPr bwMode="auto">
              <a:xfrm>
                <a:off x="3621" y="1423"/>
                <a:ext cx="650" cy="1464"/>
                <a:chOff x="3621" y="1423"/>
                <a:chExt cx="650" cy="1464"/>
              </a:xfrm>
            </p:grpSpPr>
            <p:grpSp>
              <p:nvGrpSpPr>
                <p:cNvPr id="74788" name="Group 36"/>
                <p:cNvGrpSpPr>
                  <a:grpSpLocks/>
                </p:cNvGrpSpPr>
                <p:nvPr/>
              </p:nvGrpSpPr>
              <p:grpSpPr bwMode="auto">
                <a:xfrm>
                  <a:off x="4175" y="1425"/>
                  <a:ext cx="95" cy="85"/>
                  <a:chOff x="4175" y="1425"/>
                  <a:chExt cx="95" cy="85"/>
                </a:xfrm>
              </p:grpSpPr>
              <p:grpSp>
                <p:nvGrpSpPr>
                  <p:cNvPr id="74789" name="Group 37"/>
                  <p:cNvGrpSpPr>
                    <a:grpSpLocks/>
                  </p:cNvGrpSpPr>
                  <p:nvPr/>
                </p:nvGrpSpPr>
                <p:grpSpPr bwMode="auto">
                  <a:xfrm>
                    <a:off x="4175" y="1425"/>
                    <a:ext cx="95" cy="85"/>
                    <a:chOff x="4175" y="1425"/>
                    <a:chExt cx="95" cy="85"/>
                  </a:xfrm>
                </p:grpSpPr>
                <p:grpSp>
                  <p:nvGrpSpPr>
                    <p:cNvPr id="74790" name="Group 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175" y="1425"/>
                      <a:ext cx="95" cy="85"/>
                      <a:chOff x="4175" y="1425"/>
                      <a:chExt cx="95" cy="85"/>
                    </a:xfrm>
                  </p:grpSpPr>
                  <p:sp>
                    <p:nvSpPr>
                      <p:cNvPr id="74791" name="Oval 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175" y="1425"/>
                        <a:ext cx="95" cy="85"/>
                      </a:xfrm>
                      <a:prstGeom prst="ellipse">
                        <a:avLst/>
                      </a:prstGeom>
                      <a:solidFill>
                        <a:srgbClr val="BF7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4792" name="Oval 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188" y="1435"/>
                        <a:ext cx="52" cy="48"/>
                      </a:xfrm>
                      <a:prstGeom prst="ellipse">
                        <a:avLst/>
                      </a:prstGeom>
                      <a:solidFill>
                        <a:srgbClr val="FF9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74793" name="Oval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00" y="1442"/>
                      <a:ext cx="20" cy="19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4794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4178" y="1459"/>
                    <a:ext cx="90" cy="15"/>
                  </a:xfrm>
                  <a:prstGeom prst="rect">
                    <a:avLst/>
                  </a:prstGeom>
                  <a:solidFill>
                    <a:srgbClr val="7F3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4795" name="Group 43"/>
                <p:cNvGrpSpPr>
                  <a:grpSpLocks/>
                </p:cNvGrpSpPr>
                <p:nvPr/>
              </p:nvGrpSpPr>
              <p:grpSpPr bwMode="auto">
                <a:xfrm>
                  <a:off x="4177" y="2801"/>
                  <a:ext cx="94" cy="85"/>
                  <a:chOff x="4177" y="2801"/>
                  <a:chExt cx="94" cy="85"/>
                </a:xfrm>
              </p:grpSpPr>
              <p:grpSp>
                <p:nvGrpSpPr>
                  <p:cNvPr id="74796" name="Group 44"/>
                  <p:cNvGrpSpPr>
                    <a:grpSpLocks/>
                  </p:cNvGrpSpPr>
                  <p:nvPr/>
                </p:nvGrpSpPr>
                <p:grpSpPr bwMode="auto">
                  <a:xfrm>
                    <a:off x="4177" y="2801"/>
                    <a:ext cx="94" cy="85"/>
                    <a:chOff x="4177" y="2801"/>
                    <a:chExt cx="94" cy="85"/>
                  </a:xfrm>
                </p:grpSpPr>
                <p:grpSp>
                  <p:nvGrpSpPr>
                    <p:cNvPr id="74797" name="Group 4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177" y="2801"/>
                      <a:ext cx="94" cy="85"/>
                      <a:chOff x="4177" y="2801"/>
                      <a:chExt cx="94" cy="85"/>
                    </a:xfrm>
                  </p:grpSpPr>
                  <p:sp>
                    <p:nvSpPr>
                      <p:cNvPr id="74798" name="Oval 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177" y="2801"/>
                        <a:ext cx="94" cy="85"/>
                      </a:xfrm>
                      <a:prstGeom prst="ellipse">
                        <a:avLst/>
                      </a:prstGeom>
                      <a:solidFill>
                        <a:srgbClr val="BF7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4799" name="Oval 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190" y="2811"/>
                        <a:ext cx="52" cy="48"/>
                      </a:xfrm>
                      <a:prstGeom prst="ellipse">
                        <a:avLst/>
                      </a:prstGeom>
                      <a:solidFill>
                        <a:srgbClr val="FF9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74800" name="Oval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02" y="2818"/>
                      <a:ext cx="19" cy="19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4801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4180" y="2835"/>
                    <a:ext cx="90" cy="15"/>
                  </a:xfrm>
                  <a:prstGeom prst="rect">
                    <a:avLst/>
                  </a:prstGeom>
                  <a:solidFill>
                    <a:srgbClr val="7F3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4802" name="Group 50"/>
                <p:cNvGrpSpPr>
                  <a:grpSpLocks/>
                </p:cNvGrpSpPr>
                <p:nvPr/>
              </p:nvGrpSpPr>
              <p:grpSpPr bwMode="auto">
                <a:xfrm>
                  <a:off x="3621" y="2802"/>
                  <a:ext cx="95" cy="85"/>
                  <a:chOff x="3621" y="2802"/>
                  <a:chExt cx="95" cy="85"/>
                </a:xfrm>
              </p:grpSpPr>
              <p:grpSp>
                <p:nvGrpSpPr>
                  <p:cNvPr id="74803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3621" y="2802"/>
                    <a:ext cx="95" cy="85"/>
                    <a:chOff x="3621" y="2802"/>
                    <a:chExt cx="95" cy="85"/>
                  </a:xfrm>
                </p:grpSpPr>
                <p:grpSp>
                  <p:nvGrpSpPr>
                    <p:cNvPr id="74804" name="Group 5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621" y="2802"/>
                      <a:ext cx="95" cy="85"/>
                      <a:chOff x="3621" y="2802"/>
                      <a:chExt cx="95" cy="85"/>
                    </a:xfrm>
                  </p:grpSpPr>
                  <p:sp>
                    <p:nvSpPr>
                      <p:cNvPr id="74805" name="Oval 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21" y="2802"/>
                        <a:ext cx="95" cy="85"/>
                      </a:xfrm>
                      <a:prstGeom prst="ellipse">
                        <a:avLst/>
                      </a:prstGeom>
                      <a:solidFill>
                        <a:srgbClr val="BF7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4806" name="Oval 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34" y="2813"/>
                        <a:ext cx="52" cy="47"/>
                      </a:xfrm>
                      <a:prstGeom prst="ellipse">
                        <a:avLst/>
                      </a:prstGeom>
                      <a:solidFill>
                        <a:srgbClr val="FF9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74807" name="Oval 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46" y="2819"/>
                      <a:ext cx="19" cy="19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4808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3624" y="2837"/>
                    <a:ext cx="90" cy="14"/>
                  </a:xfrm>
                  <a:prstGeom prst="rect">
                    <a:avLst/>
                  </a:prstGeom>
                  <a:solidFill>
                    <a:srgbClr val="7F3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4809" name="Group 57"/>
                <p:cNvGrpSpPr>
                  <a:grpSpLocks/>
                </p:cNvGrpSpPr>
                <p:nvPr/>
              </p:nvGrpSpPr>
              <p:grpSpPr bwMode="auto">
                <a:xfrm>
                  <a:off x="3621" y="1423"/>
                  <a:ext cx="95" cy="85"/>
                  <a:chOff x="3621" y="1423"/>
                  <a:chExt cx="95" cy="85"/>
                </a:xfrm>
              </p:grpSpPr>
              <p:grpSp>
                <p:nvGrpSpPr>
                  <p:cNvPr id="74810" name="Group 58"/>
                  <p:cNvGrpSpPr>
                    <a:grpSpLocks/>
                  </p:cNvGrpSpPr>
                  <p:nvPr/>
                </p:nvGrpSpPr>
                <p:grpSpPr bwMode="auto">
                  <a:xfrm>
                    <a:off x="3621" y="1423"/>
                    <a:ext cx="95" cy="85"/>
                    <a:chOff x="3621" y="1423"/>
                    <a:chExt cx="95" cy="85"/>
                  </a:xfrm>
                </p:grpSpPr>
                <p:grpSp>
                  <p:nvGrpSpPr>
                    <p:cNvPr id="74811" name="Group 5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621" y="1423"/>
                      <a:ext cx="95" cy="85"/>
                      <a:chOff x="3621" y="1423"/>
                      <a:chExt cx="95" cy="85"/>
                    </a:xfrm>
                  </p:grpSpPr>
                  <p:sp>
                    <p:nvSpPr>
                      <p:cNvPr id="74812" name="Oval 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21" y="1423"/>
                        <a:ext cx="95" cy="85"/>
                      </a:xfrm>
                      <a:prstGeom prst="ellipse">
                        <a:avLst/>
                      </a:prstGeom>
                      <a:solidFill>
                        <a:srgbClr val="BF7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4813" name="Oval 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34" y="1434"/>
                        <a:ext cx="52" cy="48"/>
                      </a:xfrm>
                      <a:prstGeom prst="ellipse">
                        <a:avLst/>
                      </a:prstGeom>
                      <a:solidFill>
                        <a:srgbClr val="FF9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74814" name="Oval 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46" y="1441"/>
                      <a:ext cx="19" cy="18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4815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3624" y="1458"/>
                    <a:ext cx="90" cy="14"/>
                  </a:xfrm>
                  <a:prstGeom prst="rect">
                    <a:avLst/>
                  </a:prstGeom>
                  <a:solidFill>
                    <a:srgbClr val="7F3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74816" name="Group 64"/>
          <p:cNvGrpSpPr>
            <a:grpSpLocks/>
          </p:cNvGrpSpPr>
          <p:nvPr/>
        </p:nvGrpSpPr>
        <p:grpSpPr bwMode="auto">
          <a:xfrm>
            <a:off x="6705600" y="1066800"/>
            <a:ext cx="1549400" cy="249238"/>
            <a:chOff x="4064" y="1252"/>
            <a:chExt cx="976" cy="157"/>
          </a:xfrm>
        </p:grpSpPr>
        <p:grpSp>
          <p:nvGrpSpPr>
            <p:cNvPr id="74817" name="Group 65"/>
            <p:cNvGrpSpPr>
              <a:grpSpLocks/>
            </p:cNvGrpSpPr>
            <p:nvPr/>
          </p:nvGrpSpPr>
          <p:grpSpPr bwMode="auto">
            <a:xfrm>
              <a:off x="4064" y="1252"/>
              <a:ext cx="378" cy="157"/>
              <a:chOff x="1412" y="1762"/>
              <a:chExt cx="605" cy="567"/>
            </a:xfrm>
          </p:grpSpPr>
          <p:sp>
            <p:nvSpPr>
              <p:cNvPr id="74818" name="Oval 66"/>
              <p:cNvSpPr>
                <a:spLocks noChangeArrowheads="1"/>
              </p:cNvSpPr>
              <p:nvPr/>
            </p:nvSpPr>
            <p:spPr bwMode="auto">
              <a:xfrm>
                <a:off x="1412" y="1905"/>
                <a:ext cx="316" cy="279"/>
              </a:xfrm>
              <a:prstGeom prst="ellipse">
                <a:avLst/>
              </a:prstGeom>
              <a:noFill/>
              <a:ln w="112713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19" name="Oval 67"/>
              <p:cNvSpPr>
                <a:spLocks noChangeArrowheads="1"/>
              </p:cNvSpPr>
              <p:nvPr/>
            </p:nvSpPr>
            <p:spPr bwMode="auto">
              <a:xfrm>
                <a:off x="1684" y="2048"/>
                <a:ext cx="323" cy="281"/>
              </a:xfrm>
              <a:prstGeom prst="ellipse">
                <a:avLst/>
              </a:prstGeom>
              <a:noFill/>
              <a:ln w="112713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20" name="Oval 68"/>
              <p:cNvSpPr>
                <a:spLocks noChangeArrowheads="1"/>
              </p:cNvSpPr>
              <p:nvPr/>
            </p:nvSpPr>
            <p:spPr bwMode="auto">
              <a:xfrm>
                <a:off x="1695" y="1762"/>
                <a:ext cx="322" cy="280"/>
              </a:xfrm>
              <a:prstGeom prst="ellipse">
                <a:avLst/>
              </a:prstGeom>
              <a:noFill/>
              <a:ln w="112713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4821" name="Group 69"/>
            <p:cNvGrpSpPr>
              <a:grpSpLocks/>
            </p:cNvGrpSpPr>
            <p:nvPr/>
          </p:nvGrpSpPr>
          <p:grpSpPr bwMode="auto">
            <a:xfrm>
              <a:off x="4359" y="1284"/>
              <a:ext cx="681" cy="60"/>
              <a:chOff x="1885" y="2014"/>
              <a:chExt cx="1244" cy="71"/>
            </a:xfrm>
          </p:grpSpPr>
          <p:sp>
            <p:nvSpPr>
              <p:cNvPr id="74822" name="AutoShape 70"/>
              <p:cNvSpPr>
                <a:spLocks noChangeArrowheads="1"/>
              </p:cNvSpPr>
              <p:nvPr/>
            </p:nvSpPr>
            <p:spPr bwMode="auto">
              <a:xfrm>
                <a:off x="1885" y="2014"/>
                <a:ext cx="1244" cy="71"/>
              </a:xfrm>
              <a:prstGeom prst="roundRect">
                <a:avLst>
                  <a:gd name="adj" fmla="val 38681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23" name="Line 71"/>
              <p:cNvSpPr>
                <a:spLocks noChangeShapeType="1"/>
              </p:cNvSpPr>
              <p:nvPr/>
            </p:nvSpPr>
            <p:spPr bwMode="auto">
              <a:xfrm>
                <a:off x="2002" y="2030"/>
                <a:ext cx="1071" cy="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4824" name="Rectangle 72"/>
          <p:cNvSpPr>
            <a:spLocks noChangeArrowheads="1"/>
          </p:cNvSpPr>
          <p:nvPr/>
        </p:nvSpPr>
        <p:spPr bwMode="auto">
          <a:xfrm>
            <a:off x="152400" y="1371600"/>
            <a:ext cx="77724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D9FF8D"/>
              </a:buClr>
              <a:buSzPct val="75000"/>
              <a:buFont typeface="Comic Sans MS" pitchFamily="66" charset="0"/>
              <a:buChar char="–"/>
            </a:pPr>
            <a:r>
              <a:rPr lang="en-US" sz="3200" b="1">
                <a:solidFill>
                  <a:srgbClr val="FFFFCC"/>
                </a:solidFill>
                <a:cs typeface="Times New Roman" pitchFamily="18" charset="0"/>
              </a:rPr>
              <a:t>NT binds to receptor</a:t>
            </a:r>
          </a:p>
          <a:p>
            <a:pPr marL="742950" lvl="1" indent="-285750">
              <a:spcBef>
                <a:spcPct val="20000"/>
              </a:spcBef>
              <a:buClr>
                <a:schemeClr val="tx2"/>
              </a:buClr>
              <a:buSzPct val="50000"/>
              <a:buFont typeface="Monotype Sorts" pitchFamily="2" charset="2"/>
              <a:buNone/>
            </a:pPr>
            <a:r>
              <a:rPr lang="en-US" sz="3200" b="1">
                <a:solidFill>
                  <a:srgbClr val="FFFFCC"/>
                </a:solidFill>
                <a:cs typeface="Times New Roman" pitchFamily="18" charset="0"/>
              </a:rPr>
              <a:t>NT = key</a:t>
            </a:r>
          </a:p>
          <a:p>
            <a:pPr marL="742950" lvl="1" indent="-285750">
              <a:spcBef>
                <a:spcPct val="20000"/>
              </a:spcBef>
              <a:buClr>
                <a:schemeClr val="tx2"/>
              </a:buClr>
              <a:buSzPct val="50000"/>
              <a:buFont typeface="Monotype Sorts" pitchFamily="2" charset="2"/>
              <a:buNone/>
            </a:pPr>
            <a:r>
              <a:rPr lang="en-US" sz="3200" b="1">
                <a:solidFill>
                  <a:srgbClr val="FFFFCC"/>
                </a:solidFill>
                <a:cs typeface="Times New Roman" pitchFamily="18" charset="0"/>
              </a:rPr>
              <a:t>Receptor = lock</a:t>
            </a:r>
          </a:p>
        </p:txBody>
      </p:sp>
      <p:sp>
        <p:nvSpPr>
          <p:cNvPr id="74825" name="Rectangle 73"/>
          <p:cNvSpPr>
            <a:spLocks noChangeArrowheads="1"/>
          </p:cNvSpPr>
          <p:nvPr/>
        </p:nvSpPr>
        <p:spPr bwMode="auto">
          <a:xfrm>
            <a:off x="381000" y="768350"/>
            <a:ext cx="36957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3200" b="1">
                <a:solidFill>
                  <a:srgbClr val="D9FF8D"/>
                </a:solidFill>
                <a:cs typeface="Times New Roman" pitchFamily="18" charset="0"/>
              </a:rPr>
              <a:t>Lock &amp; Key Model</a:t>
            </a:r>
          </a:p>
        </p:txBody>
      </p:sp>
      <p:grpSp>
        <p:nvGrpSpPr>
          <p:cNvPr id="74838" name="Group 86"/>
          <p:cNvGrpSpPr>
            <a:grpSpLocks/>
          </p:cNvGrpSpPr>
          <p:nvPr/>
        </p:nvGrpSpPr>
        <p:grpSpPr bwMode="auto">
          <a:xfrm>
            <a:off x="3810000" y="4038600"/>
            <a:ext cx="2590800" cy="2667000"/>
            <a:chOff x="912" y="1824"/>
            <a:chExt cx="1632" cy="1680"/>
          </a:xfrm>
        </p:grpSpPr>
        <p:grpSp>
          <p:nvGrpSpPr>
            <p:cNvPr id="74839" name="Group 87"/>
            <p:cNvGrpSpPr>
              <a:grpSpLocks/>
            </p:cNvGrpSpPr>
            <p:nvPr/>
          </p:nvGrpSpPr>
          <p:grpSpPr bwMode="auto">
            <a:xfrm>
              <a:off x="912" y="1824"/>
              <a:ext cx="1632" cy="1680"/>
              <a:chOff x="912" y="1824"/>
              <a:chExt cx="1632" cy="1680"/>
            </a:xfrm>
          </p:grpSpPr>
          <p:sp>
            <p:nvSpPr>
              <p:cNvPr id="74840" name="Rectangle 88"/>
              <p:cNvSpPr>
                <a:spLocks noChangeArrowheads="1"/>
              </p:cNvSpPr>
              <p:nvPr/>
            </p:nvSpPr>
            <p:spPr bwMode="auto">
              <a:xfrm>
                <a:off x="912" y="2064"/>
                <a:ext cx="1632" cy="1440"/>
              </a:xfrm>
              <a:prstGeom prst="rect">
                <a:avLst/>
              </a:prstGeom>
              <a:solidFill>
                <a:srgbClr val="00DFCA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41" name="Oval 89"/>
              <p:cNvSpPr>
                <a:spLocks noChangeArrowheads="1"/>
              </p:cNvSpPr>
              <p:nvPr/>
            </p:nvSpPr>
            <p:spPr bwMode="auto">
              <a:xfrm>
                <a:off x="1440" y="1824"/>
                <a:ext cx="576" cy="52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4842" name="Rectangle 90"/>
            <p:cNvSpPr>
              <a:spLocks noChangeArrowheads="1"/>
            </p:cNvSpPr>
            <p:nvPr/>
          </p:nvSpPr>
          <p:spPr bwMode="auto">
            <a:xfrm>
              <a:off x="1056" y="2650"/>
              <a:ext cx="1311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 b="1">
                  <a:solidFill>
                    <a:schemeClr val="bg2"/>
                  </a:solidFill>
                  <a:latin typeface="Arial" charset="0"/>
                </a:rPr>
                <a:t>Receptor A</a:t>
              </a:r>
            </a:p>
          </p:txBody>
        </p:sp>
      </p:grpSp>
      <p:grpSp>
        <p:nvGrpSpPr>
          <p:cNvPr id="74843" name="Group 91"/>
          <p:cNvGrpSpPr>
            <a:grpSpLocks/>
          </p:cNvGrpSpPr>
          <p:nvPr/>
        </p:nvGrpSpPr>
        <p:grpSpPr bwMode="auto">
          <a:xfrm>
            <a:off x="4343400" y="2514600"/>
            <a:ext cx="2057400" cy="1371600"/>
            <a:chOff x="1248" y="864"/>
            <a:chExt cx="1296" cy="864"/>
          </a:xfrm>
        </p:grpSpPr>
        <p:grpSp>
          <p:nvGrpSpPr>
            <p:cNvPr id="74844" name="Group 92"/>
            <p:cNvGrpSpPr>
              <a:grpSpLocks/>
            </p:cNvGrpSpPr>
            <p:nvPr/>
          </p:nvGrpSpPr>
          <p:grpSpPr bwMode="auto">
            <a:xfrm>
              <a:off x="1248" y="864"/>
              <a:ext cx="1296" cy="864"/>
              <a:chOff x="1248" y="864"/>
              <a:chExt cx="1296" cy="864"/>
            </a:xfrm>
          </p:grpSpPr>
          <p:sp>
            <p:nvSpPr>
              <p:cNvPr id="74845" name="AutoShape 93"/>
              <p:cNvSpPr>
                <a:spLocks noChangeArrowheads="1"/>
              </p:cNvSpPr>
              <p:nvPr/>
            </p:nvSpPr>
            <p:spPr bwMode="auto">
              <a:xfrm rot="5400000">
                <a:off x="2064" y="912"/>
                <a:ext cx="480" cy="480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4846" name="Group 94"/>
              <p:cNvGrpSpPr>
                <a:grpSpLocks/>
              </p:cNvGrpSpPr>
              <p:nvPr/>
            </p:nvGrpSpPr>
            <p:grpSpPr bwMode="auto">
              <a:xfrm>
                <a:off x="1248" y="864"/>
                <a:ext cx="912" cy="864"/>
                <a:chOff x="1248" y="864"/>
                <a:chExt cx="912" cy="864"/>
              </a:xfrm>
            </p:grpSpPr>
            <p:sp>
              <p:nvSpPr>
                <p:cNvPr id="74847" name="Oval 95"/>
                <p:cNvSpPr>
                  <a:spLocks noChangeArrowheads="1"/>
                </p:cNvSpPr>
                <p:nvPr/>
              </p:nvSpPr>
              <p:spPr bwMode="auto">
                <a:xfrm>
                  <a:off x="1440" y="1200"/>
                  <a:ext cx="576" cy="528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848" name="Rectangle 96"/>
                <p:cNvSpPr>
                  <a:spLocks noChangeArrowheads="1"/>
                </p:cNvSpPr>
                <p:nvPr/>
              </p:nvSpPr>
              <p:spPr bwMode="auto">
                <a:xfrm>
                  <a:off x="1248" y="864"/>
                  <a:ext cx="912" cy="57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74849" name="Rectangle 97"/>
            <p:cNvSpPr>
              <a:spLocks noChangeArrowheads="1"/>
            </p:cNvSpPr>
            <p:nvPr/>
          </p:nvSpPr>
          <p:spPr bwMode="auto">
            <a:xfrm>
              <a:off x="1431" y="1018"/>
              <a:ext cx="413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 b="1">
                  <a:solidFill>
                    <a:schemeClr val="bg1"/>
                  </a:solidFill>
                  <a:latin typeface="Arial" charset="0"/>
                </a:rPr>
                <a:t>NT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4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4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4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4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198" name="Group 14"/>
          <p:cNvGrpSpPr>
            <a:grpSpLocks/>
          </p:cNvGrpSpPr>
          <p:nvPr/>
        </p:nvGrpSpPr>
        <p:grpSpPr bwMode="auto">
          <a:xfrm>
            <a:off x="3048000" y="1981200"/>
            <a:ext cx="2590800" cy="2667000"/>
            <a:chOff x="912" y="1824"/>
            <a:chExt cx="1632" cy="1680"/>
          </a:xfrm>
        </p:grpSpPr>
        <p:grpSp>
          <p:nvGrpSpPr>
            <p:cNvPr id="93199" name="Group 15"/>
            <p:cNvGrpSpPr>
              <a:grpSpLocks/>
            </p:cNvGrpSpPr>
            <p:nvPr/>
          </p:nvGrpSpPr>
          <p:grpSpPr bwMode="auto">
            <a:xfrm>
              <a:off x="912" y="1824"/>
              <a:ext cx="1632" cy="1680"/>
              <a:chOff x="912" y="1824"/>
              <a:chExt cx="1632" cy="1680"/>
            </a:xfrm>
          </p:grpSpPr>
          <p:sp>
            <p:nvSpPr>
              <p:cNvPr id="93200" name="Rectangle 16"/>
              <p:cNvSpPr>
                <a:spLocks noChangeArrowheads="1"/>
              </p:cNvSpPr>
              <p:nvPr/>
            </p:nvSpPr>
            <p:spPr bwMode="auto">
              <a:xfrm>
                <a:off x="912" y="2064"/>
                <a:ext cx="1632" cy="1440"/>
              </a:xfrm>
              <a:prstGeom prst="rect">
                <a:avLst/>
              </a:prstGeom>
              <a:solidFill>
                <a:srgbClr val="00DFCA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201" name="Oval 17"/>
              <p:cNvSpPr>
                <a:spLocks noChangeArrowheads="1"/>
              </p:cNvSpPr>
              <p:nvPr/>
            </p:nvSpPr>
            <p:spPr bwMode="auto">
              <a:xfrm>
                <a:off x="1440" y="1824"/>
                <a:ext cx="576" cy="52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3202" name="Rectangle 18"/>
            <p:cNvSpPr>
              <a:spLocks noChangeArrowheads="1"/>
            </p:cNvSpPr>
            <p:nvPr/>
          </p:nvSpPr>
          <p:spPr bwMode="auto">
            <a:xfrm>
              <a:off x="1056" y="2650"/>
              <a:ext cx="1311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 b="1">
                  <a:solidFill>
                    <a:schemeClr val="bg2"/>
                  </a:solidFill>
                  <a:latin typeface="Arial" charset="0"/>
                </a:rPr>
                <a:t>Receptor A</a:t>
              </a:r>
            </a:p>
          </p:txBody>
        </p:sp>
      </p:grpSp>
      <p:sp>
        <p:nvSpPr>
          <p:cNvPr id="93203" name="Rectangle 19"/>
          <p:cNvSpPr>
            <a:spLocks noChangeArrowheads="1"/>
          </p:cNvSpPr>
          <p:nvPr/>
        </p:nvSpPr>
        <p:spPr bwMode="auto">
          <a:xfrm>
            <a:off x="2286000" y="-457200"/>
            <a:ext cx="77724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n"/>
            </a:pPr>
            <a:endParaRPr lang="en-US" sz="3200" b="1">
              <a:latin typeface="Arial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n"/>
            </a:pPr>
            <a:endParaRPr lang="en-US" sz="3200" b="1">
              <a:latin typeface="Arial" charset="0"/>
            </a:endParaRPr>
          </a:p>
        </p:txBody>
      </p:sp>
      <p:grpSp>
        <p:nvGrpSpPr>
          <p:cNvPr id="93204" name="Group 20"/>
          <p:cNvGrpSpPr>
            <a:grpSpLocks/>
          </p:cNvGrpSpPr>
          <p:nvPr/>
        </p:nvGrpSpPr>
        <p:grpSpPr bwMode="auto">
          <a:xfrm>
            <a:off x="3581400" y="1447800"/>
            <a:ext cx="2057400" cy="1371600"/>
            <a:chOff x="1248" y="1488"/>
            <a:chExt cx="1296" cy="864"/>
          </a:xfrm>
        </p:grpSpPr>
        <p:grpSp>
          <p:nvGrpSpPr>
            <p:cNvPr id="93205" name="Group 21"/>
            <p:cNvGrpSpPr>
              <a:grpSpLocks/>
            </p:cNvGrpSpPr>
            <p:nvPr/>
          </p:nvGrpSpPr>
          <p:grpSpPr bwMode="auto">
            <a:xfrm>
              <a:off x="1248" y="1488"/>
              <a:ext cx="1296" cy="864"/>
              <a:chOff x="1248" y="1488"/>
              <a:chExt cx="1296" cy="864"/>
            </a:xfrm>
          </p:grpSpPr>
          <p:sp>
            <p:nvSpPr>
              <p:cNvPr id="93206" name="AutoShape 22"/>
              <p:cNvSpPr>
                <a:spLocks noChangeArrowheads="1"/>
              </p:cNvSpPr>
              <p:nvPr/>
            </p:nvSpPr>
            <p:spPr bwMode="auto">
              <a:xfrm rot="5400000">
                <a:off x="2064" y="1536"/>
                <a:ext cx="480" cy="480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3207" name="Group 23"/>
              <p:cNvGrpSpPr>
                <a:grpSpLocks/>
              </p:cNvGrpSpPr>
              <p:nvPr/>
            </p:nvGrpSpPr>
            <p:grpSpPr bwMode="auto">
              <a:xfrm>
                <a:off x="1248" y="1488"/>
                <a:ext cx="912" cy="864"/>
                <a:chOff x="1248" y="1488"/>
                <a:chExt cx="912" cy="864"/>
              </a:xfrm>
            </p:grpSpPr>
            <p:sp>
              <p:nvSpPr>
                <p:cNvPr id="93208" name="Oval 24"/>
                <p:cNvSpPr>
                  <a:spLocks noChangeArrowheads="1"/>
                </p:cNvSpPr>
                <p:nvPr/>
              </p:nvSpPr>
              <p:spPr bwMode="auto">
                <a:xfrm>
                  <a:off x="1440" y="1824"/>
                  <a:ext cx="576" cy="528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209" name="Rectangle 25"/>
                <p:cNvSpPr>
                  <a:spLocks noChangeArrowheads="1"/>
                </p:cNvSpPr>
                <p:nvPr/>
              </p:nvSpPr>
              <p:spPr bwMode="auto">
                <a:xfrm>
                  <a:off x="1248" y="1488"/>
                  <a:ext cx="912" cy="57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93210" name="Rectangle 26"/>
            <p:cNvSpPr>
              <a:spLocks noChangeArrowheads="1"/>
            </p:cNvSpPr>
            <p:nvPr/>
          </p:nvSpPr>
          <p:spPr bwMode="auto">
            <a:xfrm>
              <a:off x="1431" y="1642"/>
              <a:ext cx="475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 b="1">
                  <a:solidFill>
                    <a:schemeClr val="bg2"/>
                  </a:solidFill>
                  <a:latin typeface="Arial" charset="0"/>
                </a:rPr>
                <a:t> </a:t>
              </a:r>
              <a:r>
                <a:rPr lang="en-US" sz="2800" b="1">
                  <a:solidFill>
                    <a:schemeClr val="bg1"/>
                  </a:solidFill>
                  <a:latin typeface="Arial" charset="0"/>
                </a:rPr>
                <a:t>NT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76" name="Group 16"/>
          <p:cNvGrpSpPr>
            <a:grpSpLocks/>
          </p:cNvGrpSpPr>
          <p:nvPr/>
        </p:nvGrpSpPr>
        <p:grpSpPr bwMode="auto">
          <a:xfrm>
            <a:off x="5029200" y="3086100"/>
            <a:ext cx="2590800" cy="2476500"/>
            <a:chOff x="3168" y="1944"/>
            <a:chExt cx="1632" cy="1560"/>
          </a:xfrm>
        </p:grpSpPr>
        <p:grpSp>
          <p:nvGrpSpPr>
            <p:cNvPr id="92177" name="Group 17"/>
            <p:cNvGrpSpPr>
              <a:grpSpLocks/>
            </p:cNvGrpSpPr>
            <p:nvPr/>
          </p:nvGrpSpPr>
          <p:grpSpPr bwMode="auto">
            <a:xfrm>
              <a:off x="3168" y="1944"/>
              <a:ext cx="1632" cy="1560"/>
              <a:chOff x="3168" y="1944"/>
              <a:chExt cx="1632" cy="1560"/>
            </a:xfrm>
          </p:grpSpPr>
          <p:sp>
            <p:nvSpPr>
              <p:cNvPr id="92178" name="Rectangle 18"/>
              <p:cNvSpPr>
                <a:spLocks noChangeArrowheads="1"/>
              </p:cNvSpPr>
              <p:nvPr/>
            </p:nvSpPr>
            <p:spPr bwMode="auto">
              <a:xfrm>
                <a:off x="3168" y="2064"/>
                <a:ext cx="1632" cy="1440"/>
              </a:xfrm>
              <a:prstGeom prst="rect">
                <a:avLst/>
              </a:prstGeom>
              <a:solidFill>
                <a:srgbClr val="DC008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79" name="AutoShape 19"/>
              <p:cNvSpPr>
                <a:spLocks noChangeArrowheads="1"/>
              </p:cNvSpPr>
              <p:nvPr/>
            </p:nvSpPr>
            <p:spPr bwMode="auto">
              <a:xfrm rot="10800000">
                <a:off x="3672" y="1944"/>
                <a:ext cx="480" cy="480"/>
              </a:xfrm>
              <a:prstGeom prst="triangle">
                <a:avLst>
                  <a:gd name="adj" fmla="val 49995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180" name="Rectangle 20"/>
            <p:cNvSpPr>
              <a:spLocks noChangeArrowheads="1"/>
            </p:cNvSpPr>
            <p:nvPr/>
          </p:nvSpPr>
          <p:spPr bwMode="auto">
            <a:xfrm>
              <a:off x="3351" y="2650"/>
              <a:ext cx="1311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 b="1">
                  <a:solidFill>
                    <a:schemeClr val="bg1"/>
                  </a:solidFill>
                  <a:latin typeface="Arial" charset="0"/>
                </a:rPr>
                <a:t>Receptor B</a:t>
              </a:r>
            </a:p>
          </p:txBody>
        </p:sp>
      </p:grpSp>
      <p:grpSp>
        <p:nvGrpSpPr>
          <p:cNvPr id="92181" name="Group 21"/>
          <p:cNvGrpSpPr>
            <a:grpSpLocks/>
          </p:cNvGrpSpPr>
          <p:nvPr/>
        </p:nvGrpSpPr>
        <p:grpSpPr bwMode="auto">
          <a:xfrm>
            <a:off x="1447800" y="2895600"/>
            <a:ext cx="2590800" cy="2667000"/>
            <a:chOff x="912" y="1824"/>
            <a:chExt cx="1632" cy="1680"/>
          </a:xfrm>
        </p:grpSpPr>
        <p:grpSp>
          <p:nvGrpSpPr>
            <p:cNvPr id="92182" name="Group 22"/>
            <p:cNvGrpSpPr>
              <a:grpSpLocks/>
            </p:cNvGrpSpPr>
            <p:nvPr/>
          </p:nvGrpSpPr>
          <p:grpSpPr bwMode="auto">
            <a:xfrm>
              <a:off x="912" y="1824"/>
              <a:ext cx="1632" cy="1680"/>
              <a:chOff x="912" y="1824"/>
              <a:chExt cx="1632" cy="1680"/>
            </a:xfrm>
          </p:grpSpPr>
          <p:sp>
            <p:nvSpPr>
              <p:cNvPr id="92183" name="Rectangle 23"/>
              <p:cNvSpPr>
                <a:spLocks noChangeArrowheads="1"/>
              </p:cNvSpPr>
              <p:nvPr/>
            </p:nvSpPr>
            <p:spPr bwMode="auto">
              <a:xfrm>
                <a:off x="912" y="2064"/>
                <a:ext cx="1632" cy="1440"/>
              </a:xfrm>
              <a:prstGeom prst="rect">
                <a:avLst/>
              </a:prstGeom>
              <a:solidFill>
                <a:srgbClr val="00DFCA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184" name="Oval 24"/>
              <p:cNvSpPr>
                <a:spLocks noChangeArrowheads="1"/>
              </p:cNvSpPr>
              <p:nvPr/>
            </p:nvSpPr>
            <p:spPr bwMode="auto">
              <a:xfrm>
                <a:off x="1440" y="1824"/>
                <a:ext cx="576" cy="52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185" name="Rectangle 25"/>
            <p:cNvSpPr>
              <a:spLocks noChangeArrowheads="1"/>
            </p:cNvSpPr>
            <p:nvPr/>
          </p:nvSpPr>
          <p:spPr bwMode="auto">
            <a:xfrm>
              <a:off x="1056" y="2650"/>
              <a:ext cx="1311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 b="1">
                  <a:solidFill>
                    <a:schemeClr val="bg2"/>
                  </a:solidFill>
                  <a:latin typeface="Arial" charset="0"/>
                </a:rPr>
                <a:t>Receptor A</a:t>
              </a:r>
            </a:p>
          </p:txBody>
        </p:sp>
      </p:grpSp>
      <p:sp>
        <p:nvSpPr>
          <p:cNvPr id="92186" name="Rectangle 26"/>
          <p:cNvSpPr>
            <a:spLocks noChangeArrowheads="1"/>
          </p:cNvSpPr>
          <p:nvPr/>
        </p:nvSpPr>
        <p:spPr bwMode="auto">
          <a:xfrm>
            <a:off x="685800" y="457200"/>
            <a:ext cx="77724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eaLnBrk="1" hangingPunct="1">
              <a:spcBef>
                <a:spcPct val="20000"/>
              </a:spcBef>
            </a:pPr>
            <a:endParaRPr lang="en-US" sz="3200">
              <a:latin typeface="Times New Roman" pitchFamily="18" charset="0"/>
            </a:endParaRPr>
          </a:p>
        </p:txBody>
      </p:sp>
      <p:grpSp>
        <p:nvGrpSpPr>
          <p:cNvPr id="92187" name="Group 27"/>
          <p:cNvGrpSpPr>
            <a:grpSpLocks/>
          </p:cNvGrpSpPr>
          <p:nvPr/>
        </p:nvGrpSpPr>
        <p:grpSpPr bwMode="auto">
          <a:xfrm>
            <a:off x="5295900" y="1866900"/>
            <a:ext cx="1371600" cy="2057400"/>
            <a:chOff x="3336" y="1176"/>
            <a:chExt cx="864" cy="1296"/>
          </a:xfrm>
        </p:grpSpPr>
        <p:grpSp>
          <p:nvGrpSpPr>
            <p:cNvPr id="92188" name="Group 28"/>
            <p:cNvGrpSpPr>
              <a:grpSpLocks/>
            </p:cNvGrpSpPr>
            <p:nvPr/>
          </p:nvGrpSpPr>
          <p:grpSpPr bwMode="auto">
            <a:xfrm>
              <a:off x="3336" y="1176"/>
              <a:ext cx="864" cy="1296"/>
              <a:chOff x="3336" y="1176"/>
              <a:chExt cx="864" cy="1296"/>
            </a:xfrm>
          </p:grpSpPr>
          <p:sp>
            <p:nvSpPr>
              <p:cNvPr id="92189" name="AutoShape 29"/>
              <p:cNvSpPr>
                <a:spLocks noChangeArrowheads="1"/>
              </p:cNvSpPr>
              <p:nvPr/>
            </p:nvSpPr>
            <p:spPr bwMode="auto">
              <a:xfrm rot="10800000">
                <a:off x="3672" y="1992"/>
                <a:ext cx="480" cy="480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2190" name="Group 30"/>
              <p:cNvGrpSpPr>
                <a:grpSpLocks/>
              </p:cNvGrpSpPr>
              <p:nvPr/>
            </p:nvGrpSpPr>
            <p:grpSpPr bwMode="auto">
              <a:xfrm>
                <a:off x="3336" y="1176"/>
                <a:ext cx="864" cy="912"/>
                <a:chOff x="3336" y="1176"/>
                <a:chExt cx="864" cy="912"/>
              </a:xfrm>
            </p:grpSpPr>
            <p:sp>
              <p:nvSpPr>
                <p:cNvPr id="92191" name="Oval 31"/>
                <p:cNvSpPr>
                  <a:spLocks noChangeArrowheads="1"/>
                </p:cNvSpPr>
                <p:nvPr/>
              </p:nvSpPr>
              <p:spPr bwMode="auto">
                <a:xfrm>
                  <a:off x="3336" y="1368"/>
                  <a:ext cx="528" cy="576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192" name="Rectangle 32"/>
                <p:cNvSpPr>
                  <a:spLocks noChangeArrowheads="1"/>
                </p:cNvSpPr>
                <p:nvPr/>
              </p:nvSpPr>
              <p:spPr bwMode="auto">
                <a:xfrm>
                  <a:off x="3624" y="1176"/>
                  <a:ext cx="576" cy="91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92193" name="Rectangle 33"/>
            <p:cNvSpPr>
              <a:spLocks noChangeArrowheads="1"/>
            </p:cNvSpPr>
            <p:nvPr/>
          </p:nvSpPr>
          <p:spPr bwMode="auto">
            <a:xfrm rot="5400000">
              <a:off x="3687" y="1400"/>
              <a:ext cx="475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 b="1">
                  <a:solidFill>
                    <a:schemeClr val="bg2"/>
                  </a:solidFill>
                  <a:latin typeface="Arial" charset="0"/>
                </a:rPr>
                <a:t> </a:t>
              </a:r>
              <a:r>
                <a:rPr lang="en-US" sz="2800" b="1">
                  <a:solidFill>
                    <a:schemeClr val="bg1"/>
                  </a:solidFill>
                  <a:latin typeface="Arial" charset="0"/>
                </a:rPr>
                <a:t>NT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39" name="Group 3"/>
          <p:cNvGrpSpPr>
            <a:grpSpLocks/>
          </p:cNvGrpSpPr>
          <p:nvPr/>
        </p:nvGrpSpPr>
        <p:grpSpPr bwMode="auto">
          <a:xfrm>
            <a:off x="3886200" y="1524000"/>
            <a:ext cx="2057400" cy="1371600"/>
            <a:chOff x="2352" y="864"/>
            <a:chExt cx="1296" cy="864"/>
          </a:xfrm>
        </p:grpSpPr>
        <p:grpSp>
          <p:nvGrpSpPr>
            <p:cNvPr id="91140" name="Group 4"/>
            <p:cNvGrpSpPr>
              <a:grpSpLocks/>
            </p:cNvGrpSpPr>
            <p:nvPr/>
          </p:nvGrpSpPr>
          <p:grpSpPr bwMode="auto">
            <a:xfrm>
              <a:off x="2352" y="864"/>
              <a:ext cx="1296" cy="864"/>
              <a:chOff x="2352" y="864"/>
              <a:chExt cx="1296" cy="864"/>
            </a:xfrm>
          </p:grpSpPr>
          <p:sp>
            <p:nvSpPr>
              <p:cNvPr id="91141" name="AutoShape 5"/>
              <p:cNvSpPr>
                <a:spLocks noChangeArrowheads="1"/>
              </p:cNvSpPr>
              <p:nvPr/>
            </p:nvSpPr>
            <p:spPr bwMode="auto">
              <a:xfrm rot="5400000">
                <a:off x="3168" y="912"/>
                <a:ext cx="480" cy="480"/>
              </a:xfrm>
              <a:prstGeom prst="triangle">
                <a:avLst>
                  <a:gd name="adj" fmla="val 49995"/>
                </a:avLst>
              </a:prstGeom>
              <a:solidFill>
                <a:srgbClr val="00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1142" name="Group 6"/>
              <p:cNvGrpSpPr>
                <a:grpSpLocks/>
              </p:cNvGrpSpPr>
              <p:nvPr/>
            </p:nvGrpSpPr>
            <p:grpSpPr bwMode="auto">
              <a:xfrm>
                <a:off x="2352" y="864"/>
                <a:ext cx="912" cy="864"/>
                <a:chOff x="2352" y="864"/>
                <a:chExt cx="912" cy="864"/>
              </a:xfrm>
            </p:grpSpPr>
            <p:sp>
              <p:nvSpPr>
                <p:cNvPr id="91143" name="Oval 7"/>
                <p:cNvSpPr>
                  <a:spLocks noChangeArrowheads="1"/>
                </p:cNvSpPr>
                <p:nvPr/>
              </p:nvSpPr>
              <p:spPr bwMode="auto">
                <a:xfrm>
                  <a:off x="2544" y="1200"/>
                  <a:ext cx="576" cy="528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1144" name="Rectangle 8"/>
                <p:cNvSpPr>
                  <a:spLocks noChangeArrowheads="1"/>
                </p:cNvSpPr>
                <p:nvPr/>
              </p:nvSpPr>
              <p:spPr bwMode="auto">
                <a:xfrm>
                  <a:off x="2352" y="864"/>
                  <a:ext cx="912" cy="57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91145" name="Rectangle 9"/>
            <p:cNvSpPr>
              <a:spLocks noChangeArrowheads="1"/>
            </p:cNvSpPr>
            <p:nvPr/>
          </p:nvSpPr>
          <p:spPr bwMode="auto">
            <a:xfrm>
              <a:off x="2535" y="1018"/>
              <a:ext cx="475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 b="1">
                  <a:solidFill>
                    <a:schemeClr val="bg2"/>
                  </a:solidFill>
                  <a:latin typeface="Arial" charset="0"/>
                </a:rPr>
                <a:t> NT</a:t>
              </a:r>
            </a:p>
          </p:txBody>
        </p:sp>
      </p:grpSp>
      <p:grpSp>
        <p:nvGrpSpPr>
          <p:cNvPr id="91146" name="Group 10"/>
          <p:cNvGrpSpPr>
            <a:grpSpLocks/>
          </p:cNvGrpSpPr>
          <p:nvPr/>
        </p:nvGrpSpPr>
        <p:grpSpPr bwMode="auto">
          <a:xfrm>
            <a:off x="5181600" y="3238500"/>
            <a:ext cx="2590800" cy="2476500"/>
            <a:chOff x="3168" y="1944"/>
            <a:chExt cx="1632" cy="1560"/>
          </a:xfrm>
        </p:grpSpPr>
        <p:grpSp>
          <p:nvGrpSpPr>
            <p:cNvPr id="91147" name="Group 11"/>
            <p:cNvGrpSpPr>
              <a:grpSpLocks/>
            </p:cNvGrpSpPr>
            <p:nvPr/>
          </p:nvGrpSpPr>
          <p:grpSpPr bwMode="auto">
            <a:xfrm>
              <a:off x="3168" y="1944"/>
              <a:ext cx="1632" cy="1560"/>
              <a:chOff x="3168" y="1944"/>
              <a:chExt cx="1632" cy="1560"/>
            </a:xfrm>
          </p:grpSpPr>
          <p:sp>
            <p:nvSpPr>
              <p:cNvPr id="91148" name="Rectangle 12"/>
              <p:cNvSpPr>
                <a:spLocks noChangeArrowheads="1"/>
              </p:cNvSpPr>
              <p:nvPr/>
            </p:nvSpPr>
            <p:spPr bwMode="auto">
              <a:xfrm>
                <a:off x="3168" y="2064"/>
                <a:ext cx="1632" cy="1440"/>
              </a:xfrm>
              <a:prstGeom prst="rect">
                <a:avLst/>
              </a:prstGeom>
              <a:solidFill>
                <a:srgbClr val="DC008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149" name="AutoShape 13"/>
              <p:cNvSpPr>
                <a:spLocks noChangeArrowheads="1"/>
              </p:cNvSpPr>
              <p:nvPr/>
            </p:nvSpPr>
            <p:spPr bwMode="auto">
              <a:xfrm rot="10800000">
                <a:off x="3672" y="1944"/>
                <a:ext cx="480" cy="480"/>
              </a:xfrm>
              <a:prstGeom prst="triangle">
                <a:avLst>
                  <a:gd name="adj" fmla="val 49995"/>
                </a:avLst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1150" name="Rectangle 14"/>
            <p:cNvSpPr>
              <a:spLocks noChangeArrowheads="1"/>
            </p:cNvSpPr>
            <p:nvPr/>
          </p:nvSpPr>
          <p:spPr bwMode="auto">
            <a:xfrm>
              <a:off x="3351" y="2650"/>
              <a:ext cx="1311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 b="1">
                  <a:solidFill>
                    <a:schemeClr val="bg1"/>
                  </a:solidFill>
                  <a:latin typeface="Arial" charset="0"/>
                </a:rPr>
                <a:t>Receptor B</a:t>
              </a:r>
            </a:p>
          </p:txBody>
        </p:sp>
      </p:grpSp>
      <p:grpSp>
        <p:nvGrpSpPr>
          <p:cNvPr id="91151" name="Group 15"/>
          <p:cNvGrpSpPr>
            <a:grpSpLocks/>
          </p:cNvGrpSpPr>
          <p:nvPr/>
        </p:nvGrpSpPr>
        <p:grpSpPr bwMode="auto">
          <a:xfrm>
            <a:off x="1600200" y="3048000"/>
            <a:ext cx="2590800" cy="2667000"/>
            <a:chOff x="912" y="1824"/>
            <a:chExt cx="1632" cy="1680"/>
          </a:xfrm>
        </p:grpSpPr>
        <p:grpSp>
          <p:nvGrpSpPr>
            <p:cNvPr id="91152" name="Group 16"/>
            <p:cNvGrpSpPr>
              <a:grpSpLocks/>
            </p:cNvGrpSpPr>
            <p:nvPr/>
          </p:nvGrpSpPr>
          <p:grpSpPr bwMode="auto">
            <a:xfrm>
              <a:off x="912" y="1824"/>
              <a:ext cx="1632" cy="1680"/>
              <a:chOff x="912" y="1824"/>
              <a:chExt cx="1632" cy="1680"/>
            </a:xfrm>
          </p:grpSpPr>
          <p:sp>
            <p:nvSpPr>
              <p:cNvPr id="91153" name="Rectangle 17"/>
              <p:cNvSpPr>
                <a:spLocks noChangeArrowheads="1"/>
              </p:cNvSpPr>
              <p:nvPr/>
            </p:nvSpPr>
            <p:spPr bwMode="auto">
              <a:xfrm>
                <a:off x="912" y="2064"/>
                <a:ext cx="1632" cy="1440"/>
              </a:xfrm>
              <a:prstGeom prst="rect">
                <a:avLst/>
              </a:prstGeom>
              <a:solidFill>
                <a:srgbClr val="00DFCA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154" name="Oval 18"/>
              <p:cNvSpPr>
                <a:spLocks noChangeArrowheads="1"/>
              </p:cNvSpPr>
              <p:nvPr/>
            </p:nvSpPr>
            <p:spPr bwMode="auto">
              <a:xfrm>
                <a:off x="1440" y="1824"/>
                <a:ext cx="576" cy="52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1155" name="Rectangle 19"/>
            <p:cNvSpPr>
              <a:spLocks noChangeArrowheads="1"/>
            </p:cNvSpPr>
            <p:nvPr/>
          </p:nvSpPr>
          <p:spPr bwMode="auto">
            <a:xfrm>
              <a:off x="1056" y="2650"/>
              <a:ext cx="1311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 b="1">
                  <a:solidFill>
                    <a:schemeClr val="bg2"/>
                  </a:solidFill>
                  <a:latin typeface="Arial" charset="0"/>
                </a:rPr>
                <a:t>Receptor A</a:t>
              </a:r>
            </a:p>
          </p:txBody>
        </p:sp>
      </p:grpSp>
      <p:grpSp>
        <p:nvGrpSpPr>
          <p:cNvPr id="91156" name="Group 20"/>
          <p:cNvGrpSpPr>
            <a:grpSpLocks/>
          </p:cNvGrpSpPr>
          <p:nvPr/>
        </p:nvGrpSpPr>
        <p:grpSpPr bwMode="auto">
          <a:xfrm>
            <a:off x="3886200" y="1524000"/>
            <a:ext cx="2057400" cy="1371600"/>
            <a:chOff x="2352" y="864"/>
            <a:chExt cx="1296" cy="864"/>
          </a:xfrm>
        </p:grpSpPr>
        <p:grpSp>
          <p:nvGrpSpPr>
            <p:cNvPr id="91157" name="Group 21"/>
            <p:cNvGrpSpPr>
              <a:grpSpLocks/>
            </p:cNvGrpSpPr>
            <p:nvPr/>
          </p:nvGrpSpPr>
          <p:grpSpPr bwMode="auto">
            <a:xfrm>
              <a:off x="2352" y="864"/>
              <a:ext cx="1296" cy="864"/>
              <a:chOff x="2352" y="864"/>
              <a:chExt cx="1296" cy="864"/>
            </a:xfrm>
          </p:grpSpPr>
          <p:sp>
            <p:nvSpPr>
              <p:cNvPr id="91158" name="AutoShape 22"/>
              <p:cNvSpPr>
                <a:spLocks noChangeArrowheads="1"/>
              </p:cNvSpPr>
              <p:nvPr/>
            </p:nvSpPr>
            <p:spPr bwMode="auto">
              <a:xfrm rot="5400000">
                <a:off x="3168" y="912"/>
                <a:ext cx="480" cy="480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1159" name="Group 23"/>
              <p:cNvGrpSpPr>
                <a:grpSpLocks/>
              </p:cNvGrpSpPr>
              <p:nvPr/>
            </p:nvGrpSpPr>
            <p:grpSpPr bwMode="auto">
              <a:xfrm>
                <a:off x="2352" y="864"/>
                <a:ext cx="912" cy="864"/>
                <a:chOff x="2352" y="864"/>
                <a:chExt cx="912" cy="864"/>
              </a:xfrm>
            </p:grpSpPr>
            <p:sp>
              <p:nvSpPr>
                <p:cNvPr id="91160" name="Oval 24"/>
                <p:cNvSpPr>
                  <a:spLocks noChangeArrowheads="1"/>
                </p:cNvSpPr>
                <p:nvPr/>
              </p:nvSpPr>
              <p:spPr bwMode="auto">
                <a:xfrm>
                  <a:off x="2544" y="1200"/>
                  <a:ext cx="576" cy="528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1161" name="Rectangle 25"/>
                <p:cNvSpPr>
                  <a:spLocks noChangeArrowheads="1"/>
                </p:cNvSpPr>
                <p:nvPr/>
              </p:nvSpPr>
              <p:spPr bwMode="auto">
                <a:xfrm>
                  <a:off x="2352" y="864"/>
                  <a:ext cx="912" cy="57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91162" name="Rectangle 26"/>
            <p:cNvSpPr>
              <a:spLocks noChangeArrowheads="1"/>
            </p:cNvSpPr>
            <p:nvPr/>
          </p:nvSpPr>
          <p:spPr bwMode="auto">
            <a:xfrm>
              <a:off x="2535" y="1018"/>
              <a:ext cx="475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 b="1">
                  <a:solidFill>
                    <a:schemeClr val="bg2"/>
                  </a:solidFill>
                  <a:latin typeface="Arial" charset="0"/>
                </a:rPr>
                <a:t> </a:t>
              </a:r>
              <a:r>
                <a:rPr lang="en-US" sz="2800" b="1">
                  <a:solidFill>
                    <a:schemeClr val="bg1"/>
                  </a:solidFill>
                  <a:latin typeface="Arial" charset="0"/>
                </a:rPr>
                <a:t>NT</a:t>
              </a:r>
            </a:p>
          </p:txBody>
        </p:sp>
      </p:grpSp>
      <p:grpSp>
        <p:nvGrpSpPr>
          <p:cNvPr id="91164" name="Group 28"/>
          <p:cNvGrpSpPr>
            <a:grpSpLocks/>
          </p:cNvGrpSpPr>
          <p:nvPr/>
        </p:nvGrpSpPr>
        <p:grpSpPr bwMode="auto">
          <a:xfrm>
            <a:off x="2362200" y="2819400"/>
            <a:ext cx="1066800" cy="1066800"/>
            <a:chOff x="1392" y="1680"/>
            <a:chExt cx="672" cy="672"/>
          </a:xfrm>
        </p:grpSpPr>
        <p:sp>
          <p:nvSpPr>
            <p:cNvPr id="91165" name="Oval 29"/>
            <p:cNvSpPr>
              <a:spLocks noChangeArrowheads="1"/>
            </p:cNvSpPr>
            <p:nvPr/>
          </p:nvSpPr>
          <p:spPr bwMode="auto">
            <a:xfrm>
              <a:off x="1440" y="1824"/>
              <a:ext cx="576" cy="5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66" name="Rectangle 30"/>
            <p:cNvSpPr>
              <a:spLocks noChangeArrowheads="1"/>
            </p:cNvSpPr>
            <p:nvPr/>
          </p:nvSpPr>
          <p:spPr bwMode="auto">
            <a:xfrm>
              <a:off x="1392" y="1680"/>
              <a:ext cx="672" cy="3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1167" name="Rectangle 31"/>
          <p:cNvSpPr>
            <a:spLocks noChangeArrowheads="1"/>
          </p:cNvSpPr>
          <p:nvPr/>
        </p:nvSpPr>
        <p:spPr bwMode="auto">
          <a:xfrm>
            <a:off x="6613525" y="1919288"/>
            <a:ext cx="91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1168" name="Group 32"/>
          <p:cNvGrpSpPr>
            <a:grpSpLocks/>
          </p:cNvGrpSpPr>
          <p:nvPr/>
        </p:nvGrpSpPr>
        <p:grpSpPr bwMode="auto">
          <a:xfrm>
            <a:off x="5867400" y="3048000"/>
            <a:ext cx="1066800" cy="1143000"/>
            <a:chOff x="3600" y="1824"/>
            <a:chExt cx="672" cy="720"/>
          </a:xfrm>
        </p:grpSpPr>
        <p:sp>
          <p:nvSpPr>
            <p:cNvPr id="91169" name="AutoShape 33"/>
            <p:cNvSpPr>
              <a:spLocks noChangeArrowheads="1"/>
            </p:cNvSpPr>
            <p:nvPr/>
          </p:nvSpPr>
          <p:spPr bwMode="auto">
            <a:xfrm rot="10800000">
              <a:off x="3696" y="2064"/>
              <a:ext cx="480" cy="480"/>
            </a:xfrm>
            <a:prstGeom prst="triangle">
              <a:avLst>
                <a:gd name="adj" fmla="val 49995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70" name="Rectangle 34"/>
            <p:cNvSpPr>
              <a:spLocks noChangeArrowheads="1"/>
            </p:cNvSpPr>
            <p:nvPr/>
          </p:nvSpPr>
          <p:spPr bwMode="auto">
            <a:xfrm>
              <a:off x="3600" y="1824"/>
              <a:ext cx="672" cy="2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1171" name="Rectangle 35"/>
          <p:cNvSpPr>
            <a:spLocks noChangeArrowheads="1"/>
          </p:cNvSpPr>
          <p:nvPr/>
        </p:nvSpPr>
        <p:spPr bwMode="auto">
          <a:xfrm>
            <a:off x="2119313" y="2225675"/>
            <a:ext cx="1465262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latin typeface="Arial" charset="0"/>
              </a:rPr>
              <a:t> </a:t>
            </a:r>
            <a:r>
              <a:rPr lang="en-US" sz="2800" b="1">
                <a:solidFill>
                  <a:srgbClr val="FFFFCC"/>
                </a:solidFill>
                <a:latin typeface="Arial" charset="0"/>
              </a:rPr>
              <a:t>Drug A</a:t>
            </a:r>
          </a:p>
        </p:txBody>
      </p:sp>
      <p:sp>
        <p:nvSpPr>
          <p:cNvPr id="91172" name="Rectangle 36"/>
          <p:cNvSpPr>
            <a:spLocks noChangeArrowheads="1"/>
          </p:cNvSpPr>
          <p:nvPr/>
        </p:nvSpPr>
        <p:spPr bwMode="auto">
          <a:xfrm>
            <a:off x="5472113" y="2530475"/>
            <a:ext cx="1563687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latin typeface="Arial" charset="0"/>
              </a:rPr>
              <a:t>  </a:t>
            </a:r>
            <a:r>
              <a:rPr lang="en-US" sz="2800" b="1">
                <a:solidFill>
                  <a:srgbClr val="FFFFCC"/>
                </a:solidFill>
                <a:latin typeface="Arial" charset="0"/>
              </a:rPr>
              <a:t>Drug 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6372" name="Object 4"/>
          <p:cNvGraphicFramePr>
            <a:graphicFrameLocks noChangeAspect="1"/>
          </p:cNvGraphicFramePr>
          <p:nvPr/>
        </p:nvGraphicFramePr>
        <p:xfrm>
          <a:off x="2465388" y="685800"/>
          <a:ext cx="4338637" cy="563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402" name="CS ChemDraw Drawing" r:id="rId3" imgW="960044" imgH="1252165" progId="">
                  <p:embed/>
                </p:oleObj>
              </mc:Choice>
              <mc:Fallback>
                <p:oleObj name="CS ChemDraw Drawing" r:id="rId3" imgW="960044" imgH="1252165" progId="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5388" y="685800"/>
                        <a:ext cx="4338637" cy="5638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638175"/>
            <a:ext cx="8639175" cy="55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2866" name="Group 2"/>
          <p:cNvGrpSpPr>
            <a:grpSpLocks/>
          </p:cNvGrpSpPr>
          <p:nvPr/>
        </p:nvGrpSpPr>
        <p:grpSpPr bwMode="auto">
          <a:xfrm>
            <a:off x="1371600" y="1143000"/>
            <a:ext cx="6418263" cy="4521200"/>
            <a:chOff x="1632" y="1294"/>
            <a:chExt cx="4043" cy="2848"/>
          </a:xfrm>
        </p:grpSpPr>
        <p:sp>
          <p:nvSpPr>
            <p:cNvPr id="292867" name="Freeform 3"/>
            <p:cNvSpPr>
              <a:spLocks/>
            </p:cNvSpPr>
            <p:nvPr/>
          </p:nvSpPr>
          <p:spPr bwMode="auto">
            <a:xfrm>
              <a:off x="1632" y="1294"/>
              <a:ext cx="4043" cy="2848"/>
            </a:xfrm>
            <a:custGeom>
              <a:avLst/>
              <a:gdLst>
                <a:gd name="T0" fmla="*/ 0 w 4043"/>
                <a:gd name="T1" fmla="*/ 1346 h 2848"/>
                <a:gd name="T2" fmla="*/ 267 w 4043"/>
                <a:gd name="T3" fmla="*/ 2759 h 2848"/>
                <a:gd name="T4" fmla="*/ 910 w 4043"/>
                <a:gd name="T5" fmla="*/ 2848 h 2848"/>
                <a:gd name="T6" fmla="*/ 2398 w 4043"/>
                <a:gd name="T7" fmla="*/ 2826 h 2848"/>
                <a:gd name="T8" fmla="*/ 2615 w 4043"/>
                <a:gd name="T9" fmla="*/ 2370 h 2848"/>
                <a:gd name="T10" fmla="*/ 3998 w 4043"/>
                <a:gd name="T11" fmla="*/ 2250 h 2848"/>
                <a:gd name="T12" fmla="*/ 4043 w 4043"/>
                <a:gd name="T13" fmla="*/ 964 h 2848"/>
                <a:gd name="T14" fmla="*/ 2518 w 4043"/>
                <a:gd name="T15" fmla="*/ 0 h 2848"/>
                <a:gd name="T16" fmla="*/ 1635 w 4043"/>
                <a:gd name="T17" fmla="*/ 575 h 2848"/>
                <a:gd name="T18" fmla="*/ 678 w 4043"/>
                <a:gd name="T19" fmla="*/ 583 h 2848"/>
                <a:gd name="T20" fmla="*/ 0 w 4043"/>
                <a:gd name="T21" fmla="*/ 1346 h 2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43" h="2848">
                  <a:moveTo>
                    <a:pt x="0" y="1346"/>
                  </a:moveTo>
                  <a:lnTo>
                    <a:pt x="267" y="2759"/>
                  </a:lnTo>
                  <a:lnTo>
                    <a:pt x="910" y="2848"/>
                  </a:lnTo>
                  <a:lnTo>
                    <a:pt x="2398" y="2826"/>
                  </a:lnTo>
                  <a:lnTo>
                    <a:pt x="2615" y="2370"/>
                  </a:lnTo>
                  <a:lnTo>
                    <a:pt x="3998" y="2250"/>
                  </a:lnTo>
                  <a:lnTo>
                    <a:pt x="4043" y="964"/>
                  </a:lnTo>
                  <a:lnTo>
                    <a:pt x="2518" y="0"/>
                  </a:lnTo>
                  <a:lnTo>
                    <a:pt x="1635" y="575"/>
                  </a:lnTo>
                  <a:lnTo>
                    <a:pt x="678" y="583"/>
                  </a:lnTo>
                  <a:lnTo>
                    <a:pt x="0" y="1346"/>
                  </a:lnTo>
                  <a:close/>
                </a:path>
              </a:pathLst>
            </a:custGeom>
            <a:solidFill>
              <a:schemeClr val="folHlink"/>
            </a:solidFill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68" name="Oval 4" descr="75%"/>
            <p:cNvSpPr>
              <a:spLocks noChangeArrowheads="1"/>
            </p:cNvSpPr>
            <p:nvPr/>
          </p:nvSpPr>
          <p:spPr bwMode="auto">
            <a:xfrm>
              <a:off x="2160" y="3744"/>
              <a:ext cx="384" cy="288"/>
            </a:xfrm>
            <a:prstGeom prst="ellipse">
              <a:avLst/>
            </a:prstGeom>
            <a:pattFill prst="pct75">
              <a:fgClr>
                <a:srgbClr val="F94E19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69" name="Oval 5" descr="75%"/>
            <p:cNvSpPr>
              <a:spLocks noChangeArrowheads="1"/>
            </p:cNvSpPr>
            <p:nvPr/>
          </p:nvSpPr>
          <p:spPr bwMode="auto">
            <a:xfrm rot="-3216454">
              <a:off x="2179" y="2150"/>
              <a:ext cx="384" cy="336"/>
            </a:xfrm>
            <a:prstGeom prst="ellipse">
              <a:avLst/>
            </a:prstGeom>
            <a:pattFill prst="pct75">
              <a:fgClr>
                <a:srgbClr val="F94E19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70" name="Oval 6" descr="75%"/>
            <p:cNvSpPr>
              <a:spLocks noChangeArrowheads="1"/>
            </p:cNvSpPr>
            <p:nvPr/>
          </p:nvSpPr>
          <p:spPr bwMode="auto">
            <a:xfrm rot="-3216454">
              <a:off x="3432" y="1896"/>
              <a:ext cx="384" cy="336"/>
            </a:xfrm>
            <a:prstGeom prst="ellipse">
              <a:avLst/>
            </a:prstGeom>
            <a:pattFill prst="pct75">
              <a:fgClr>
                <a:srgbClr val="F94E19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71" name="Oval 7" descr="75%"/>
            <p:cNvSpPr>
              <a:spLocks noChangeArrowheads="1"/>
            </p:cNvSpPr>
            <p:nvPr/>
          </p:nvSpPr>
          <p:spPr bwMode="auto">
            <a:xfrm rot="3216454" flipH="1">
              <a:off x="4776" y="2088"/>
              <a:ext cx="384" cy="336"/>
            </a:xfrm>
            <a:prstGeom prst="ellipse">
              <a:avLst/>
            </a:prstGeom>
            <a:pattFill prst="pct75">
              <a:fgClr>
                <a:srgbClr val="9F6AF4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72" name="Oval 8" descr="60%"/>
            <p:cNvSpPr>
              <a:spLocks noChangeArrowheads="1"/>
            </p:cNvSpPr>
            <p:nvPr/>
          </p:nvSpPr>
          <p:spPr bwMode="auto">
            <a:xfrm rot="844237" flipH="1">
              <a:off x="2976" y="2880"/>
              <a:ext cx="437" cy="389"/>
            </a:xfrm>
            <a:prstGeom prst="ellipse">
              <a:avLst/>
            </a:prstGeom>
            <a:pattFill prst="pct60">
              <a:fgClr>
                <a:srgbClr val="00D60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73" name="Line 9"/>
            <p:cNvSpPr>
              <a:spLocks noChangeShapeType="1"/>
            </p:cNvSpPr>
            <p:nvPr/>
          </p:nvSpPr>
          <p:spPr bwMode="auto">
            <a:xfrm flipV="1">
              <a:off x="1660" y="2049"/>
              <a:ext cx="658" cy="7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74" name="Line 10"/>
            <p:cNvSpPr>
              <a:spLocks noChangeShapeType="1"/>
            </p:cNvSpPr>
            <p:nvPr/>
          </p:nvSpPr>
          <p:spPr bwMode="auto">
            <a:xfrm flipH="1" flipV="1">
              <a:off x="2310" y="1877"/>
              <a:ext cx="8" cy="1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75" name="Line 11"/>
            <p:cNvSpPr>
              <a:spLocks noChangeShapeType="1"/>
            </p:cNvSpPr>
            <p:nvPr/>
          </p:nvSpPr>
          <p:spPr bwMode="auto">
            <a:xfrm flipV="1">
              <a:off x="2318" y="2041"/>
              <a:ext cx="949" cy="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76" name="Line 12"/>
            <p:cNvSpPr>
              <a:spLocks noChangeShapeType="1"/>
            </p:cNvSpPr>
            <p:nvPr/>
          </p:nvSpPr>
          <p:spPr bwMode="auto">
            <a:xfrm flipV="1">
              <a:off x="3267" y="1877"/>
              <a:ext cx="8" cy="1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77" name="Line 13"/>
            <p:cNvSpPr>
              <a:spLocks noChangeShapeType="1"/>
            </p:cNvSpPr>
            <p:nvPr/>
          </p:nvSpPr>
          <p:spPr bwMode="auto">
            <a:xfrm flipV="1">
              <a:off x="3275" y="1458"/>
              <a:ext cx="867" cy="5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78" name="Line 14"/>
            <p:cNvSpPr>
              <a:spLocks noChangeShapeType="1"/>
            </p:cNvSpPr>
            <p:nvPr/>
          </p:nvSpPr>
          <p:spPr bwMode="auto">
            <a:xfrm flipV="1">
              <a:off x="4142" y="1294"/>
              <a:ext cx="0" cy="1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879" name="Line 15"/>
            <p:cNvSpPr>
              <a:spLocks noChangeShapeType="1"/>
            </p:cNvSpPr>
            <p:nvPr/>
          </p:nvSpPr>
          <p:spPr bwMode="auto">
            <a:xfrm>
              <a:off x="4150" y="1458"/>
              <a:ext cx="1503" cy="9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2880" name="Text Box 16"/>
          <p:cNvSpPr txBox="1">
            <a:spLocks noChangeArrowheads="1"/>
          </p:cNvSpPr>
          <p:nvPr/>
        </p:nvSpPr>
        <p:spPr bwMode="auto">
          <a:xfrm>
            <a:off x="822325" y="465138"/>
            <a:ext cx="2455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itchFamily="18" charset="0"/>
              </a:rPr>
              <a:t>-</a:t>
            </a:r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Adrenoceptor</a:t>
            </a:r>
            <a:endParaRPr lang="en-GB" altLang="en-GB" sz="2400"/>
          </a:p>
        </p:txBody>
      </p:sp>
      <p:grpSp>
        <p:nvGrpSpPr>
          <p:cNvPr id="292881" name="Group 17"/>
          <p:cNvGrpSpPr>
            <a:grpSpLocks/>
          </p:cNvGrpSpPr>
          <p:nvPr/>
        </p:nvGrpSpPr>
        <p:grpSpPr bwMode="auto">
          <a:xfrm>
            <a:off x="1981200" y="2667000"/>
            <a:ext cx="5033963" cy="2346325"/>
            <a:chOff x="2016" y="2208"/>
            <a:chExt cx="3171" cy="1478"/>
          </a:xfrm>
        </p:grpSpPr>
        <p:sp>
          <p:nvSpPr>
            <p:cNvPr id="292882" name="Text Box 18"/>
            <p:cNvSpPr txBox="1">
              <a:spLocks noChangeArrowheads="1"/>
            </p:cNvSpPr>
            <p:nvPr/>
          </p:nvSpPr>
          <p:spPr bwMode="auto">
            <a:xfrm>
              <a:off x="3360" y="2208"/>
              <a:ext cx="62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GB" sz="1400">
                  <a:latin typeface="Times" pitchFamily="18" charset="0"/>
                </a:rPr>
                <a:t>H-Bonding</a:t>
              </a:r>
            </a:p>
            <a:p>
              <a:r>
                <a:rPr lang="en-GB" altLang="en-GB" sz="1400">
                  <a:latin typeface="Times" pitchFamily="18" charset="0"/>
                </a:rPr>
                <a:t>region</a:t>
              </a:r>
              <a:endParaRPr lang="en-GB" altLang="en-GB">
                <a:latin typeface="Times" pitchFamily="18" charset="0"/>
              </a:endParaRPr>
            </a:p>
          </p:txBody>
        </p:sp>
        <p:sp>
          <p:nvSpPr>
            <p:cNvPr id="292883" name="Text Box 19"/>
            <p:cNvSpPr txBox="1">
              <a:spLocks noChangeArrowheads="1"/>
            </p:cNvSpPr>
            <p:nvPr/>
          </p:nvSpPr>
          <p:spPr bwMode="auto">
            <a:xfrm>
              <a:off x="2016" y="3360"/>
              <a:ext cx="62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GB" sz="1400">
                  <a:latin typeface="Times" pitchFamily="18" charset="0"/>
                </a:rPr>
                <a:t>H-Bonding</a:t>
              </a:r>
            </a:p>
            <a:p>
              <a:r>
                <a:rPr lang="en-GB" altLang="en-GB" sz="1400">
                  <a:latin typeface="Times" pitchFamily="18" charset="0"/>
                </a:rPr>
                <a:t>region</a:t>
              </a:r>
              <a:endParaRPr lang="en-GB" altLang="en-GB">
                <a:latin typeface="Times" pitchFamily="18" charset="0"/>
              </a:endParaRPr>
            </a:p>
          </p:txBody>
        </p:sp>
        <p:sp>
          <p:nvSpPr>
            <p:cNvPr id="292884" name="Text Box 20"/>
            <p:cNvSpPr txBox="1">
              <a:spLocks noChangeArrowheads="1"/>
            </p:cNvSpPr>
            <p:nvPr/>
          </p:nvSpPr>
          <p:spPr bwMode="auto">
            <a:xfrm>
              <a:off x="2064" y="2496"/>
              <a:ext cx="62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GB" sz="1400">
                  <a:latin typeface="Times" pitchFamily="18" charset="0"/>
                </a:rPr>
                <a:t>H-Bonding</a:t>
              </a:r>
            </a:p>
            <a:p>
              <a:r>
                <a:rPr lang="en-GB" altLang="en-GB" sz="1400">
                  <a:latin typeface="Times" pitchFamily="18" charset="0"/>
                </a:rPr>
                <a:t>region</a:t>
              </a:r>
              <a:endParaRPr lang="en-GB" altLang="en-GB">
                <a:latin typeface="Times" pitchFamily="18" charset="0"/>
              </a:endParaRPr>
            </a:p>
          </p:txBody>
        </p:sp>
        <p:sp>
          <p:nvSpPr>
            <p:cNvPr id="292885" name="Text Box 21"/>
            <p:cNvSpPr txBox="1">
              <a:spLocks noChangeArrowheads="1"/>
            </p:cNvSpPr>
            <p:nvPr/>
          </p:nvSpPr>
          <p:spPr bwMode="auto">
            <a:xfrm>
              <a:off x="3360" y="2736"/>
              <a:ext cx="797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GB" sz="1400">
                  <a:latin typeface="Times" pitchFamily="18" charset="0"/>
                </a:rPr>
                <a:t>Van der Waals</a:t>
              </a:r>
            </a:p>
            <a:p>
              <a:r>
                <a:rPr lang="en-GB" altLang="en-GB" sz="1400">
                  <a:latin typeface="Times" pitchFamily="18" charset="0"/>
                </a:rPr>
                <a:t>bonding region</a:t>
              </a:r>
              <a:endParaRPr lang="en-GB" altLang="en-GB">
                <a:latin typeface="Times" pitchFamily="18" charset="0"/>
              </a:endParaRPr>
            </a:p>
          </p:txBody>
        </p:sp>
        <p:sp>
          <p:nvSpPr>
            <p:cNvPr id="292886" name="Text Box 22"/>
            <p:cNvSpPr txBox="1">
              <a:spLocks noChangeArrowheads="1"/>
            </p:cNvSpPr>
            <p:nvPr/>
          </p:nvSpPr>
          <p:spPr bwMode="auto">
            <a:xfrm>
              <a:off x="4704" y="2448"/>
              <a:ext cx="483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GB" sz="1400">
                  <a:latin typeface="Times" pitchFamily="18" charset="0"/>
                </a:rPr>
                <a:t>Ionic</a:t>
              </a:r>
            </a:p>
            <a:p>
              <a:r>
                <a:rPr lang="en-GB" altLang="en-GB" sz="1400">
                  <a:latin typeface="Times" pitchFamily="18" charset="0"/>
                </a:rPr>
                <a:t>bonding</a:t>
              </a:r>
            </a:p>
            <a:p>
              <a:r>
                <a:rPr lang="en-GB" altLang="en-GB" sz="1400">
                  <a:latin typeface="Times" pitchFamily="18" charset="0"/>
                </a:rPr>
                <a:t>region</a:t>
              </a:r>
              <a:endParaRPr lang="en-GB" altLang="en-GB">
                <a:latin typeface="Times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928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2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3890" name="Group 2"/>
          <p:cNvGrpSpPr>
            <a:grpSpLocks/>
          </p:cNvGrpSpPr>
          <p:nvPr/>
        </p:nvGrpSpPr>
        <p:grpSpPr bwMode="auto">
          <a:xfrm>
            <a:off x="1371600" y="1143000"/>
            <a:ext cx="6418263" cy="4521200"/>
            <a:chOff x="1632" y="1294"/>
            <a:chExt cx="4043" cy="2848"/>
          </a:xfrm>
        </p:grpSpPr>
        <p:sp>
          <p:nvSpPr>
            <p:cNvPr id="293891" name="Freeform 3"/>
            <p:cNvSpPr>
              <a:spLocks/>
            </p:cNvSpPr>
            <p:nvPr/>
          </p:nvSpPr>
          <p:spPr bwMode="auto">
            <a:xfrm>
              <a:off x="1632" y="1294"/>
              <a:ext cx="4043" cy="2848"/>
            </a:xfrm>
            <a:custGeom>
              <a:avLst/>
              <a:gdLst>
                <a:gd name="T0" fmla="*/ 0 w 4043"/>
                <a:gd name="T1" fmla="*/ 1346 h 2848"/>
                <a:gd name="T2" fmla="*/ 267 w 4043"/>
                <a:gd name="T3" fmla="*/ 2759 h 2848"/>
                <a:gd name="T4" fmla="*/ 910 w 4043"/>
                <a:gd name="T5" fmla="*/ 2848 h 2848"/>
                <a:gd name="T6" fmla="*/ 2398 w 4043"/>
                <a:gd name="T7" fmla="*/ 2826 h 2848"/>
                <a:gd name="T8" fmla="*/ 2615 w 4043"/>
                <a:gd name="T9" fmla="*/ 2370 h 2848"/>
                <a:gd name="T10" fmla="*/ 3998 w 4043"/>
                <a:gd name="T11" fmla="*/ 2250 h 2848"/>
                <a:gd name="T12" fmla="*/ 4043 w 4043"/>
                <a:gd name="T13" fmla="*/ 964 h 2848"/>
                <a:gd name="T14" fmla="*/ 2518 w 4043"/>
                <a:gd name="T15" fmla="*/ 0 h 2848"/>
                <a:gd name="T16" fmla="*/ 1635 w 4043"/>
                <a:gd name="T17" fmla="*/ 575 h 2848"/>
                <a:gd name="T18" fmla="*/ 678 w 4043"/>
                <a:gd name="T19" fmla="*/ 583 h 2848"/>
                <a:gd name="T20" fmla="*/ 0 w 4043"/>
                <a:gd name="T21" fmla="*/ 1346 h 2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43" h="2848">
                  <a:moveTo>
                    <a:pt x="0" y="1346"/>
                  </a:moveTo>
                  <a:lnTo>
                    <a:pt x="267" y="2759"/>
                  </a:lnTo>
                  <a:lnTo>
                    <a:pt x="910" y="2848"/>
                  </a:lnTo>
                  <a:lnTo>
                    <a:pt x="2398" y="2826"/>
                  </a:lnTo>
                  <a:lnTo>
                    <a:pt x="2615" y="2370"/>
                  </a:lnTo>
                  <a:lnTo>
                    <a:pt x="3998" y="2250"/>
                  </a:lnTo>
                  <a:lnTo>
                    <a:pt x="4043" y="964"/>
                  </a:lnTo>
                  <a:lnTo>
                    <a:pt x="2518" y="0"/>
                  </a:lnTo>
                  <a:lnTo>
                    <a:pt x="1635" y="575"/>
                  </a:lnTo>
                  <a:lnTo>
                    <a:pt x="678" y="583"/>
                  </a:lnTo>
                  <a:lnTo>
                    <a:pt x="0" y="1346"/>
                  </a:lnTo>
                  <a:close/>
                </a:path>
              </a:pathLst>
            </a:custGeom>
            <a:solidFill>
              <a:schemeClr val="folHlink"/>
            </a:solidFill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892" name="Oval 4" descr="75%"/>
            <p:cNvSpPr>
              <a:spLocks noChangeArrowheads="1"/>
            </p:cNvSpPr>
            <p:nvPr/>
          </p:nvSpPr>
          <p:spPr bwMode="auto">
            <a:xfrm>
              <a:off x="2160" y="3744"/>
              <a:ext cx="384" cy="288"/>
            </a:xfrm>
            <a:prstGeom prst="ellipse">
              <a:avLst/>
            </a:prstGeom>
            <a:pattFill prst="pct75">
              <a:fgClr>
                <a:srgbClr val="F94E19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893" name="Oval 5" descr="75%"/>
            <p:cNvSpPr>
              <a:spLocks noChangeArrowheads="1"/>
            </p:cNvSpPr>
            <p:nvPr/>
          </p:nvSpPr>
          <p:spPr bwMode="auto">
            <a:xfrm rot="-3216454">
              <a:off x="2179" y="2150"/>
              <a:ext cx="384" cy="336"/>
            </a:xfrm>
            <a:prstGeom prst="ellipse">
              <a:avLst/>
            </a:prstGeom>
            <a:pattFill prst="pct75">
              <a:fgClr>
                <a:srgbClr val="F94E19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894" name="Oval 6" descr="75%"/>
            <p:cNvSpPr>
              <a:spLocks noChangeArrowheads="1"/>
            </p:cNvSpPr>
            <p:nvPr/>
          </p:nvSpPr>
          <p:spPr bwMode="auto">
            <a:xfrm rot="-3216454">
              <a:off x="3432" y="1896"/>
              <a:ext cx="384" cy="336"/>
            </a:xfrm>
            <a:prstGeom prst="ellipse">
              <a:avLst/>
            </a:prstGeom>
            <a:pattFill prst="pct75">
              <a:fgClr>
                <a:srgbClr val="F94E19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895" name="Oval 7" descr="75%"/>
            <p:cNvSpPr>
              <a:spLocks noChangeArrowheads="1"/>
            </p:cNvSpPr>
            <p:nvPr/>
          </p:nvSpPr>
          <p:spPr bwMode="auto">
            <a:xfrm rot="3216454" flipH="1">
              <a:off x="4776" y="2088"/>
              <a:ext cx="384" cy="336"/>
            </a:xfrm>
            <a:prstGeom prst="ellipse">
              <a:avLst/>
            </a:prstGeom>
            <a:pattFill prst="pct75">
              <a:fgClr>
                <a:srgbClr val="9F6AF4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896" name="Oval 8" descr="60%"/>
            <p:cNvSpPr>
              <a:spLocks noChangeArrowheads="1"/>
            </p:cNvSpPr>
            <p:nvPr/>
          </p:nvSpPr>
          <p:spPr bwMode="auto">
            <a:xfrm rot="844237" flipH="1">
              <a:off x="2976" y="2880"/>
              <a:ext cx="437" cy="389"/>
            </a:xfrm>
            <a:prstGeom prst="ellipse">
              <a:avLst/>
            </a:prstGeom>
            <a:pattFill prst="pct60">
              <a:fgClr>
                <a:srgbClr val="00D60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897" name="Line 9"/>
            <p:cNvSpPr>
              <a:spLocks noChangeShapeType="1"/>
            </p:cNvSpPr>
            <p:nvPr/>
          </p:nvSpPr>
          <p:spPr bwMode="auto">
            <a:xfrm flipV="1">
              <a:off x="1660" y="2049"/>
              <a:ext cx="658" cy="7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898" name="Line 10"/>
            <p:cNvSpPr>
              <a:spLocks noChangeShapeType="1"/>
            </p:cNvSpPr>
            <p:nvPr/>
          </p:nvSpPr>
          <p:spPr bwMode="auto">
            <a:xfrm flipH="1" flipV="1">
              <a:off x="2310" y="1877"/>
              <a:ext cx="8" cy="1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899" name="Line 11"/>
            <p:cNvSpPr>
              <a:spLocks noChangeShapeType="1"/>
            </p:cNvSpPr>
            <p:nvPr/>
          </p:nvSpPr>
          <p:spPr bwMode="auto">
            <a:xfrm flipV="1">
              <a:off x="2318" y="2041"/>
              <a:ext cx="949" cy="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900" name="Line 12"/>
            <p:cNvSpPr>
              <a:spLocks noChangeShapeType="1"/>
            </p:cNvSpPr>
            <p:nvPr/>
          </p:nvSpPr>
          <p:spPr bwMode="auto">
            <a:xfrm flipV="1">
              <a:off x="3267" y="1877"/>
              <a:ext cx="8" cy="1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901" name="Line 13"/>
            <p:cNvSpPr>
              <a:spLocks noChangeShapeType="1"/>
            </p:cNvSpPr>
            <p:nvPr/>
          </p:nvSpPr>
          <p:spPr bwMode="auto">
            <a:xfrm flipV="1">
              <a:off x="3275" y="1458"/>
              <a:ext cx="867" cy="5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902" name="Line 14"/>
            <p:cNvSpPr>
              <a:spLocks noChangeShapeType="1"/>
            </p:cNvSpPr>
            <p:nvPr/>
          </p:nvSpPr>
          <p:spPr bwMode="auto">
            <a:xfrm flipV="1">
              <a:off x="4142" y="1294"/>
              <a:ext cx="0" cy="1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903" name="Line 15"/>
            <p:cNvSpPr>
              <a:spLocks noChangeShapeType="1"/>
            </p:cNvSpPr>
            <p:nvPr/>
          </p:nvSpPr>
          <p:spPr bwMode="auto">
            <a:xfrm>
              <a:off x="4150" y="1458"/>
              <a:ext cx="1503" cy="9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3904" name="Group 16"/>
          <p:cNvGrpSpPr>
            <a:grpSpLocks/>
          </p:cNvGrpSpPr>
          <p:nvPr/>
        </p:nvGrpSpPr>
        <p:grpSpPr bwMode="auto">
          <a:xfrm>
            <a:off x="2293938" y="2274888"/>
            <a:ext cx="4445000" cy="2987675"/>
            <a:chOff x="1445" y="1433"/>
            <a:chExt cx="2800" cy="1882"/>
          </a:xfrm>
        </p:grpSpPr>
        <p:grpSp>
          <p:nvGrpSpPr>
            <p:cNvPr id="293905" name="Group 17"/>
            <p:cNvGrpSpPr>
              <a:grpSpLocks/>
            </p:cNvGrpSpPr>
            <p:nvPr/>
          </p:nvGrpSpPr>
          <p:grpSpPr bwMode="auto">
            <a:xfrm>
              <a:off x="1445" y="1706"/>
              <a:ext cx="350" cy="322"/>
              <a:chOff x="2192" y="2272"/>
              <a:chExt cx="350" cy="322"/>
            </a:xfrm>
          </p:grpSpPr>
          <p:sp>
            <p:nvSpPr>
              <p:cNvPr id="293906" name="Freeform 18"/>
              <p:cNvSpPr>
                <a:spLocks/>
              </p:cNvSpPr>
              <p:nvPr/>
            </p:nvSpPr>
            <p:spPr bwMode="auto">
              <a:xfrm>
                <a:off x="2304" y="2288"/>
                <a:ext cx="142" cy="274"/>
              </a:xfrm>
              <a:custGeom>
                <a:avLst/>
                <a:gdLst>
                  <a:gd name="T0" fmla="*/ 0 w 142"/>
                  <a:gd name="T1" fmla="*/ 0 h 274"/>
                  <a:gd name="T2" fmla="*/ 66 w 142"/>
                  <a:gd name="T3" fmla="*/ 32 h 274"/>
                  <a:gd name="T4" fmla="*/ 32 w 142"/>
                  <a:gd name="T5" fmla="*/ 66 h 274"/>
                  <a:gd name="T6" fmla="*/ 84 w 142"/>
                  <a:gd name="T7" fmla="*/ 82 h 274"/>
                  <a:gd name="T8" fmla="*/ 57 w 142"/>
                  <a:gd name="T9" fmla="*/ 126 h 274"/>
                  <a:gd name="T10" fmla="*/ 104 w 142"/>
                  <a:gd name="T11" fmla="*/ 134 h 274"/>
                  <a:gd name="T12" fmla="*/ 70 w 142"/>
                  <a:gd name="T13" fmla="*/ 169 h 274"/>
                  <a:gd name="T14" fmla="*/ 129 w 142"/>
                  <a:gd name="T15" fmla="*/ 177 h 274"/>
                  <a:gd name="T16" fmla="*/ 102 w 142"/>
                  <a:gd name="T17" fmla="*/ 222 h 274"/>
                  <a:gd name="T18" fmla="*/ 141 w 142"/>
                  <a:gd name="T19" fmla="*/ 221 h 274"/>
                  <a:gd name="T20" fmla="*/ 121 w 142"/>
                  <a:gd name="T21" fmla="*/ 273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2" h="274">
                    <a:moveTo>
                      <a:pt x="0" y="0"/>
                    </a:moveTo>
                    <a:lnTo>
                      <a:pt x="66" y="32"/>
                    </a:lnTo>
                    <a:lnTo>
                      <a:pt x="32" y="66"/>
                    </a:lnTo>
                    <a:lnTo>
                      <a:pt x="84" y="82"/>
                    </a:lnTo>
                    <a:lnTo>
                      <a:pt x="57" y="126"/>
                    </a:lnTo>
                    <a:lnTo>
                      <a:pt x="104" y="134"/>
                    </a:lnTo>
                    <a:lnTo>
                      <a:pt x="70" y="169"/>
                    </a:lnTo>
                    <a:lnTo>
                      <a:pt x="129" y="177"/>
                    </a:lnTo>
                    <a:lnTo>
                      <a:pt x="102" y="222"/>
                    </a:lnTo>
                    <a:lnTo>
                      <a:pt x="141" y="221"/>
                    </a:lnTo>
                    <a:lnTo>
                      <a:pt x="121" y="27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3907" name="Freeform 19"/>
              <p:cNvSpPr>
                <a:spLocks/>
              </p:cNvSpPr>
              <p:nvPr/>
            </p:nvSpPr>
            <p:spPr bwMode="auto">
              <a:xfrm>
                <a:off x="2400" y="2272"/>
                <a:ext cx="142" cy="274"/>
              </a:xfrm>
              <a:custGeom>
                <a:avLst/>
                <a:gdLst>
                  <a:gd name="T0" fmla="*/ 0 w 142"/>
                  <a:gd name="T1" fmla="*/ 0 h 274"/>
                  <a:gd name="T2" fmla="*/ 66 w 142"/>
                  <a:gd name="T3" fmla="*/ 32 h 274"/>
                  <a:gd name="T4" fmla="*/ 32 w 142"/>
                  <a:gd name="T5" fmla="*/ 66 h 274"/>
                  <a:gd name="T6" fmla="*/ 84 w 142"/>
                  <a:gd name="T7" fmla="*/ 82 h 274"/>
                  <a:gd name="T8" fmla="*/ 57 w 142"/>
                  <a:gd name="T9" fmla="*/ 126 h 274"/>
                  <a:gd name="T10" fmla="*/ 104 w 142"/>
                  <a:gd name="T11" fmla="*/ 134 h 274"/>
                  <a:gd name="T12" fmla="*/ 70 w 142"/>
                  <a:gd name="T13" fmla="*/ 169 h 274"/>
                  <a:gd name="T14" fmla="*/ 129 w 142"/>
                  <a:gd name="T15" fmla="*/ 177 h 274"/>
                  <a:gd name="T16" fmla="*/ 102 w 142"/>
                  <a:gd name="T17" fmla="*/ 222 h 274"/>
                  <a:gd name="T18" fmla="*/ 141 w 142"/>
                  <a:gd name="T19" fmla="*/ 221 h 274"/>
                  <a:gd name="T20" fmla="*/ 121 w 142"/>
                  <a:gd name="T21" fmla="*/ 273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2" h="274">
                    <a:moveTo>
                      <a:pt x="0" y="0"/>
                    </a:moveTo>
                    <a:lnTo>
                      <a:pt x="66" y="32"/>
                    </a:lnTo>
                    <a:lnTo>
                      <a:pt x="32" y="66"/>
                    </a:lnTo>
                    <a:lnTo>
                      <a:pt x="84" y="82"/>
                    </a:lnTo>
                    <a:lnTo>
                      <a:pt x="57" y="126"/>
                    </a:lnTo>
                    <a:lnTo>
                      <a:pt x="104" y="134"/>
                    </a:lnTo>
                    <a:lnTo>
                      <a:pt x="70" y="169"/>
                    </a:lnTo>
                    <a:lnTo>
                      <a:pt x="129" y="177"/>
                    </a:lnTo>
                    <a:lnTo>
                      <a:pt x="102" y="222"/>
                    </a:lnTo>
                    <a:lnTo>
                      <a:pt x="141" y="221"/>
                    </a:lnTo>
                    <a:lnTo>
                      <a:pt x="121" y="27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3908" name="Freeform 20"/>
              <p:cNvSpPr>
                <a:spLocks/>
              </p:cNvSpPr>
              <p:nvPr/>
            </p:nvSpPr>
            <p:spPr bwMode="auto">
              <a:xfrm>
                <a:off x="2192" y="2320"/>
                <a:ext cx="142" cy="274"/>
              </a:xfrm>
              <a:custGeom>
                <a:avLst/>
                <a:gdLst>
                  <a:gd name="T0" fmla="*/ 0 w 142"/>
                  <a:gd name="T1" fmla="*/ 0 h 274"/>
                  <a:gd name="T2" fmla="*/ 66 w 142"/>
                  <a:gd name="T3" fmla="*/ 32 h 274"/>
                  <a:gd name="T4" fmla="*/ 32 w 142"/>
                  <a:gd name="T5" fmla="*/ 66 h 274"/>
                  <a:gd name="T6" fmla="*/ 84 w 142"/>
                  <a:gd name="T7" fmla="*/ 82 h 274"/>
                  <a:gd name="T8" fmla="*/ 57 w 142"/>
                  <a:gd name="T9" fmla="*/ 126 h 274"/>
                  <a:gd name="T10" fmla="*/ 104 w 142"/>
                  <a:gd name="T11" fmla="*/ 134 h 274"/>
                  <a:gd name="T12" fmla="*/ 70 w 142"/>
                  <a:gd name="T13" fmla="*/ 169 h 274"/>
                  <a:gd name="T14" fmla="*/ 129 w 142"/>
                  <a:gd name="T15" fmla="*/ 177 h 274"/>
                  <a:gd name="T16" fmla="*/ 102 w 142"/>
                  <a:gd name="T17" fmla="*/ 222 h 274"/>
                  <a:gd name="T18" fmla="*/ 141 w 142"/>
                  <a:gd name="T19" fmla="*/ 221 h 274"/>
                  <a:gd name="T20" fmla="*/ 121 w 142"/>
                  <a:gd name="T21" fmla="*/ 273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2" h="274">
                    <a:moveTo>
                      <a:pt x="0" y="0"/>
                    </a:moveTo>
                    <a:lnTo>
                      <a:pt x="66" y="32"/>
                    </a:lnTo>
                    <a:lnTo>
                      <a:pt x="32" y="66"/>
                    </a:lnTo>
                    <a:lnTo>
                      <a:pt x="84" y="82"/>
                    </a:lnTo>
                    <a:lnTo>
                      <a:pt x="57" y="126"/>
                    </a:lnTo>
                    <a:lnTo>
                      <a:pt x="104" y="134"/>
                    </a:lnTo>
                    <a:lnTo>
                      <a:pt x="70" y="169"/>
                    </a:lnTo>
                    <a:lnTo>
                      <a:pt x="129" y="177"/>
                    </a:lnTo>
                    <a:lnTo>
                      <a:pt x="102" y="222"/>
                    </a:lnTo>
                    <a:lnTo>
                      <a:pt x="141" y="221"/>
                    </a:lnTo>
                    <a:lnTo>
                      <a:pt x="121" y="27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3909" name="Group 21"/>
            <p:cNvGrpSpPr>
              <a:grpSpLocks/>
            </p:cNvGrpSpPr>
            <p:nvPr/>
          </p:nvGrpSpPr>
          <p:grpSpPr bwMode="auto">
            <a:xfrm>
              <a:off x="1509" y="3028"/>
              <a:ext cx="306" cy="287"/>
              <a:chOff x="2256" y="3594"/>
              <a:chExt cx="306" cy="287"/>
            </a:xfrm>
          </p:grpSpPr>
          <p:sp>
            <p:nvSpPr>
              <p:cNvPr id="293910" name="Freeform 22"/>
              <p:cNvSpPr>
                <a:spLocks/>
              </p:cNvSpPr>
              <p:nvPr/>
            </p:nvSpPr>
            <p:spPr bwMode="auto">
              <a:xfrm>
                <a:off x="2320" y="3610"/>
                <a:ext cx="146" cy="271"/>
              </a:xfrm>
              <a:custGeom>
                <a:avLst/>
                <a:gdLst>
                  <a:gd name="T0" fmla="*/ 127 w 146"/>
                  <a:gd name="T1" fmla="*/ 0 h 271"/>
                  <a:gd name="T2" fmla="*/ 145 w 146"/>
                  <a:gd name="T3" fmla="*/ 71 h 271"/>
                  <a:gd name="T4" fmla="*/ 98 w 146"/>
                  <a:gd name="T5" fmla="*/ 67 h 271"/>
                  <a:gd name="T6" fmla="*/ 120 w 146"/>
                  <a:gd name="T7" fmla="*/ 118 h 271"/>
                  <a:gd name="T8" fmla="*/ 69 w 146"/>
                  <a:gd name="T9" fmla="*/ 125 h 271"/>
                  <a:gd name="T10" fmla="*/ 94 w 146"/>
                  <a:gd name="T11" fmla="*/ 167 h 271"/>
                  <a:gd name="T12" fmla="*/ 45 w 146"/>
                  <a:gd name="T13" fmla="*/ 164 h 271"/>
                  <a:gd name="T14" fmla="*/ 78 w 146"/>
                  <a:gd name="T15" fmla="*/ 214 h 271"/>
                  <a:gd name="T16" fmla="*/ 26 w 146"/>
                  <a:gd name="T17" fmla="*/ 222 h 271"/>
                  <a:gd name="T18" fmla="*/ 53 w 146"/>
                  <a:gd name="T19" fmla="*/ 252 h 271"/>
                  <a:gd name="T20" fmla="*/ 0 w 146"/>
                  <a:gd name="T21" fmla="*/ 27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6" h="271">
                    <a:moveTo>
                      <a:pt x="127" y="0"/>
                    </a:moveTo>
                    <a:lnTo>
                      <a:pt x="145" y="71"/>
                    </a:lnTo>
                    <a:lnTo>
                      <a:pt x="98" y="67"/>
                    </a:lnTo>
                    <a:lnTo>
                      <a:pt x="120" y="118"/>
                    </a:lnTo>
                    <a:lnTo>
                      <a:pt x="69" y="125"/>
                    </a:lnTo>
                    <a:lnTo>
                      <a:pt x="94" y="167"/>
                    </a:lnTo>
                    <a:lnTo>
                      <a:pt x="45" y="164"/>
                    </a:lnTo>
                    <a:lnTo>
                      <a:pt x="78" y="214"/>
                    </a:lnTo>
                    <a:lnTo>
                      <a:pt x="26" y="222"/>
                    </a:lnTo>
                    <a:lnTo>
                      <a:pt x="53" y="252"/>
                    </a:lnTo>
                    <a:lnTo>
                      <a:pt x="0" y="27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3911" name="Freeform 23"/>
              <p:cNvSpPr>
                <a:spLocks/>
              </p:cNvSpPr>
              <p:nvPr/>
            </p:nvSpPr>
            <p:spPr bwMode="auto">
              <a:xfrm>
                <a:off x="2416" y="3594"/>
                <a:ext cx="146" cy="271"/>
              </a:xfrm>
              <a:custGeom>
                <a:avLst/>
                <a:gdLst>
                  <a:gd name="T0" fmla="*/ 127 w 146"/>
                  <a:gd name="T1" fmla="*/ 0 h 271"/>
                  <a:gd name="T2" fmla="*/ 145 w 146"/>
                  <a:gd name="T3" fmla="*/ 71 h 271"/>
                  <a:gd name="T4" fmla="*/ 98 w 146"/>
                  <a:gd name="T5" fmla="*/ 67 h 271"/>
                  <a:gd name="T6" fmla="*/ 120 w 146"/>
                  <a:gd name="T7" fmla="*/ 118 h 271"/>
                  <a:gd name="T8" fmla="*/ 69 w 146"/>
                  <a:gd name="T9" fmla="*/ 125 h 271"/>
                  <a:gd name="T10" fmla="*/ 94 w 146"/>
                  <a:gd name="T11" fmla="*/ 167 h 271"/>
                  <a:gd name="T12" fmla="*/ 45 w 146"/>
                  <a:gd name="T13" fmla="*/ 164 h 271"/>
                  <a:gd name="T14" fmla="*/ 78 w 146"/>
                  <a:gd name="T15" fmla="*/ 214 h 271"/>
                  <a:gd name="T16" fmla="*/ 26 w 146"/>
                  <a:gd name="T17" fmla="*/ 222 h 271"/>
                  <a:gd name="T18" fmla="*/ 53 w 146"/>
                  <a:gd name="T19" fmla="*/ 252 h 271"/>
                  <a:gd name="T20" fmla="*/ 0 w 146"/>
                  <a:gd name="T21" fmla="*/ 27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6" h="271">
                    <a:moveTo>
                      <a:pt x="127" y="0"/>
                    </a:moveTo>
                    <a:lnTo>
                      <a:pt x="145" y="71"/>
                    </a:lnTo>
                    <a:lnTo>
                      <a:pt x="98" y="67"/>
                    </a:lnTo>
                    <a:lnTo>
                      <a:pt x="120" y="118"/>
                    </a:lnTo>
                    <a:lnTo>
                      <a:pt x="69" y="125"/>
                    </a:lnTo>
                    <a:lnTo>
                      <a:pt x="94" y="167"/>
                    </a:lnTo>
                    <a:lnTo>
                      <a:pt x="45" y="164"/>
                    </a:lnTo>
                    <a:lnTo>
                      <a:pt x="78" y="214"/>
                    </a:lnTo>
                    <a:lnTo>
                      <a:pt x="26" y="222"/>
                    </a:lnTo>
                    <a:lnTo>
                      <a:pt x="53" y="252"/>
                    </a:lnTo>
                    <a:lnTo>
                      <a:pt x="0" y="27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3912" name="Freeform 24"/>
              <p:cNvSpPr>
                <a:spLocks/>
              </p:cNvSpPr>
              <p:nvPr/>
            </p:nvSpPr>
            <p:spPr bwMode="auto">
              <a:xfrm>
                <a:off x="2256" y="3600"/>
                <a:ext cx="146" cy="271"/>
              </a:xfrm>
              <a:custGeom>
                <a:avLst/>
                <a:gdLst>
                  <a:gd name="T0" fmla="*/ 127 w 146"/>
                  <a:gd name="T1" fmla="*/ 0 h 271"/>
                  <a:gd name="T2" fmla="*/ 145 w 146"/>
                  <a:gd name="T3" fmla="*/ 71 h 271"/>
                  <a:gd name="T4" fmla="*/ 98 w 146"/>
                  <a:gd name="T5" fmla="*/ 67 h 271"/>
                  <a:gd name="T6" fmla="*/ 120 w 146"/>
                  <a:gd name="T7" fmla="*/ 118 h 271"/>
                  <a:gd name="T8" fmla="*/ 69 w 146"/>
                  <a:gd name="T9" fmla="*/ 125 h 271"/>
                  <a:gd name="T10" fmla="*/ 94 w 146"/>
                  <a:gd name="T11" fmla="*/ 167 h 271"/>
                  <a:gd name="T12" fmla="*/ 45 w 146"/>
                  <a:gd name="T13" fmla="*/ 164 h 271"/>
                  <a:gd name="T14" fmla="*/ 78 w 146"/>
                  <a:gd name="T15" fmla="*/ 214 h 271"/>
                  <a:gd name="T16" fmla="*/ 26 w 146"/>
                  <a:gd name="T17" fmla="*/ 222 h 271"/>
                  <a:gd name="T18" fmla="*/ 53 w 146"/>
                  <a:gd name="T19" fmla="*/ 252 h 271"/>
                  <a:gd name="T20" fmla="*/ 0 w 146"/>
                  <a:gd name="T21" fmla="*/ 27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6" h="271">
                    <a:moveTo>
                      <a:pt x="127" y="0"/>
                    </a:moveTo>
                    <a:lnTo>
                      <a:pt x="145" y="71"/>
                    </a:lnTo>
                    <a:lnTo>
                      <a:pt x="98" y="67"/>
                    </a:lnTo>
                    <a:lnTo>
                      <a:pt x="120" y="118"/>
                    </a:lnTo>
                    <a:lnTo>
                      <a:pt x="69" y="125"/>
                    </a:lnTo>
                    <a:lnTo>
                      <a:pt x="94" y="167"/>
                    </a:lnTo>
                    <a:lnTo>
                      <a:pt x="45" y="164"/>
                    </a:lnTo>
                    <a:lnTo>
                      <a:pt x="78" y="214"/>
                    </a:lnTo>
                    <a:lnTo>
                      <a:pt x="26" y="222"/>
                    </a:lnTo>
                    <a:lnTo>
                      <a:pt x="53" y="252"/>
                    </a:lnTo>
                    <a:lnTo>
                      <a:pt x="0" y="27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3913" name="Group 25"/>
            <p:cNvGrpSpPr>
              <a:grpSpLocks/>
            </p:cNvGrpSpPr>
            <p:nvPr/>
          </p:nvGrpSpPr>
          <p:grpSpPr bwMode="auto">
            <a:xfrm>
              <a:off x="2721" y="1433"/>
              <a:ext cx="421" cy="261"/>
              <a:chOff x="3468" y="1999"/>
              <a:chExt cx="421" cy="261"/>
            </a:xfrm>
          </p:grpSpPr>
          <p:sp>
            <p:nvSpPr>
              <p:cNvPr id="293914" name="Freeform 26"/>
              <p:cNvSpPr>
                <a:spLocks/>
              </p:cNvSpPr>
              <p:nvPr/>
            </p:nvSpPr>
            <p:spPr bwMode="auto">
              <a:xfrm>
                <a:off x="3580" y="2015"/>
                <a:ext cx="213" cy="213"/>
              </a:xfrm>
              <a:custGeom>
                <a:avLst/>
                <a:gdLst>
                  <a:gd name="T0" fmla="*/ 0 w 213"/>
                  <a:gd name="T1" fmla="*/ 0 h 213"/>
                  <a:gd name="T2" fmla="*/ 73 w 213"/>
                  <a:gd name="T3" fmla="*/ 7 h 213"/>
                  <a:gd name="T4" fmla="*/ 53 w 213"/>
                  <a:gd name="T5" fmla="*/ 51 h 213"/>
                  <a:gd name="T6" fmla="*/ 108 w 213"/>
                  <a:gd name="T7" fmla="*/ 47 h 213"/>
                  <a:gd name="T8" fmla="*/ 98 w 213"/>
                  <a:gd name="T9" fmla="*/ 98 h 213"/>
                  <a:gd name="T10" fmla="*/ 146 w 213"/>
                  <a:gd name="T11" fmla="*/ 88 h 213"/>
                  <a:gd name="T12" fmla="*/ 126 w 213"/>
                  <a:gd name="T13" fmla="*/ 133 h 213"/>
                  <a:gd name="T14" fmla="*/ 184 w 213"/>
                  <a:gd name="T15" fmla="*/ 119 h 213"/>
                  <a:gd name="T16" fmla="*/ 174 w 213"/>
                  <a:gd name="T17" fmla="*/ 171 h 213"/>
                  <a:gd name="T18" fmla="*/ 212 w 213"/>
                  <a:gd name="T19" fmla="*/ 156 h 213"/>
                  <a:gd name="T20" fmla="*/ 210 w 213"/>
                  <a:gd name="T21" fmla="*/ 212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3" h="213">
                    <a:moveTo>
                      <a:pt x="0" y="0"/>
                    </a:moveTo>
                    <a:lnTo>
                      <a:pt x="73" y="7"/>
                    </a:lnTo>
                    <a:lnTo>
                      <a:pt x="53" y="51"/>
                    </a:lnTo>
                    <a:lnTo>
                      <a:pt x="108" y="47"/>
                    </a:lnTo>
                    <a:lnTo>
                      <a:pt x="98" y="98"/>
                    </a:lnTo>
                    <a:lnTo>
                      <a:pt x="146" y="88"/>
                    </a:lnTo>
                    <a:lnTo>
                      <a:pt x="126" y="133"/>
                    </a:lnTo>
                    <a:lnTo>
                      <a:pt x="184" y="119"/>
                    </a:lnTo>
                    <a:lnTo>
                      <a:pt x="174" y="171"/>
                    </a:lnTo>
                    <a:lnTo>
                      <a:pt x="212" y="156"/>
                    </a:lnTo>
                    <a:lnTo>
                      <a:pt x="210" y="212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3915" name="Freeform 27"/>
              <p:cNvSpPr>
                <a:spLocks/>
              </p:cNvSpPr>
              <p:nvPr/>
            </p:nvSpPr>
            <p:spPr bwMode="auto">
              <a:xfrm>
                <a:off x="3676" y="1999"/>
                <a:ext cx="213" cy="213"/>
              </a:xfrm>
              <a:custGeom>
                <a:avLst/>
                <a:gdLst>
                  <a:gd name="T0" fmla="*/ 0 w 213"/>
                  <a:gd name="T1" fmla="*/ 0 h 213"/>
                  <a:gd name="T2" fmla="*/ 73 w 213"/>
                  <a:gd name="T3" fmla="*/ 7 h 213"/>
                  <a:gd name="T4" fmla="*/ 53 w 213"/>
                  <a:gd name="T5" fmla="*/ 51 h 213"/>
                  <a:gd name="T6" fmla="*/ 108 w 213"/>
                  <a:gd name="T7" fmla="*/ 47 h 213"/>
                  <a:gd name="T8" fmla="*/ 98 w 213"/>
                  <a:gd name="T9" fmla="*/ 98 h 213"/>
                  <a:gd name="T10" fmla="*/ 146 w 213"/>
                  <a:gd name="T11" fmla="*/ 88 h 213"/>
                  <a:gd name="T12" fmla="*/ 126 w 213"/>
                  <a:gd name="T13" fmla="*/ 133 h 213"/>
                  <a:gd name="T14" fmla="*/ 184 w 213"/>
                  <a:gd name="T15" fmla="*/ 119 h 213"/>
                  <a:gd name="T16" fmla="*/ 174 w 213"/>
                  <a:gd name="T17" fmla="*/ 171 h 213"/>
                  <a:gd name="T18" fmla="*/ 212 w 213"/>
                  <a:gd name="T19" fmla="*/ 156 h 213"/>
                  <a:gd name="T20" fmla="*/ 210 w 213"/>
                  <a:gd name="T21" fmla="*/ 212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3" h="213">
                    <a:moveTo>
                      <a:pt x="0" y="0"/>
                    </a:moveTo>
                    <a:lnTo>
                      <a:pt x="73" y="7"/>
                    </a:lnTo>
                    <a:lnTo>
                      <a:pt x="53" y="51"/>
                    </a:lnTo>
                    <a:lnTo>
                      <a:pt x="108" y="47"/>
                    </a:lnTo>
                    <a:lnTo>
                      <a:pt x="98" y="98"/>
                    </a:lnTo>
                    <a:lnTo>
                      <a:pt x="146" y="88"/>
                    </a:lnTo>
                    <a:lnTo>
                      <a:pt x="126" y="133"/>
                    </a:lnTo>
                    <a:lnTo>
                      <a:pt x="184" y="119"/>
                    </a:lnTo>
                    <a:lnTo>
                      <a:pt x="174" y="171"/>
                    </a:lnTo>
                    <a:lnTo>
                      <a:pt x="212" y="156"/>
                    </a:lnTo>
                    <a:lnTo>
                      <a:pt x="210" y="212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3916" name="Freeform 28"/>
              <p:cNvSpPr>
                <a:spLocks/>
              </p:cNvSpPr>
              <p:nvPr/>
            </p:nvSpPr>
            <p:spPr bwMode="auto">
              <a:xfrm>
                <a:off x="3468" y="2047"/>
                <a:ext cx="213" cy="213"/>
              </a:xfrm>
              <a:custGeom>
                <a:avLst/>
                <a:gdLst>
                  <a:gd name="T0" fmla="*/ 0 w 213"/>
                  <a:gd name="T1" fmla="*/ 0 h 213"/>
                  <a:gd name="T2" fmla="*/ 73 w 213"/>
                  <a:gd name="T3" fmla="*/ 7 h 213"/>
                  <a:gd name="T4" fmla="*/ 53 w 213"/>
                  <a:gd name="T5" fmla="*/ 51 h 213"/>
                  <a:gd name="T6" fmla="*/ 108 w 213"/>
                  <a:gd name="T7" fmla="*/ 47 h 213"/>
                  <a:gd name="T8" fmla="*/ 98 w 213"/>
                  <a:gd name="T9" fmla="*/ 98 h 213"/>
                  <a:gd name="T10" fmla="*/ 146 w 213"/>
                  <a:gd name="T11" fmla="*/ 88 h 213"/>
                  <a:gd name="T12" fmla="*/ 126 w 213"/>
                  <a:gd name="T13" fmla="*/ 133 h 213"/>
                  <a:gd name="T14" fmla="*/ 184 w 213"/>
                  <a:gd name="T15" fmla="*/ 119 h 213"/>
                  <a:gd name="T16" fmla="*/ 174 w 213"/>
                  <a:gd name="T17" fmla="*/ 171 h 213"/>
                  <a:gd name="T18" fmla="*/ 212 w 213"/>
                  <a:gd name="T19" fmla="*/ 156 h 213"/>
                  <a:gd name="T20" fmla="*/ 210 w 213"/>
                  <a:gd name="T21" fmla="*/ 212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3" h="213">
                    <a:moveTo>
                      <a:pt x="0" y="0"/>
                    </a:moveTo>
                    <a:lnTo>
                      <a:pt x="73" y="7"/>
                    </a:lnTo>
                    <a:lnTo>
                      <a:pt x="53" y="51"/>
                    </a:lnTo>
                    <a:lnTo>
                      <a:pt x="108" y="47"/>
                    </a:lnTo>
                    <a:lnTo>
                      <a:pt x="98" y="98"/>
                    </a:lnTo>
                    <a:lnTo>
                      <a:pt x="146" y="88"/>
                    </a:lnTo>
                    <a:lnTo>
                      <a:pt x="126" y="133"/>
                    </a:lnTo>
                    <a:lnTo>
                      <a:pt x="184" y="119"/>
                    </a:lnTo>
                    <a:lnTo>
                      <a:pt x="174" y="171"/>
                    </a:lnTo>
                    <a:lnTo>
                      <a:pt x="212" y="156"/>
                    </a:lnTo>
                    <a:lnTo>
                      <a:pt x="210" y="212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3917" name="Group 29"/>
            <p:cNvGrpSpPr>
              <a:grpSpLocks/>
            </p:cNvGrpSpPr>
            <p:nvPr/>
          </p:nvGrpSpPr>
          <p:grpSpPr bwMode="auto">
            <a:xfrm>
              <a:off x="3909" y="1738"/>
              <a:ext cx="336" cy="336"/>
              <a:chOff x="4656" y="2304"/>
              <a:chExt cx="336" cy="336"/>
            </a:xfrm>
          </p:grpSpPr>
          <p:sp>
            <p:nvSpPr>
              <p:cNvPr id="293918" name="Freeform 30"/>
              <p:cNvSpPr>
                <a:spLocks/>
              </p:cNvSpPr>
              <p:nvPr/>
            </p:nvSpPr>
            <p:spPr bwMode="auto">
              <a:xfrm>
                <a:off x="4656" y="2304"/>
                <a:ext cx="288" cy="288"/>
              </a:xfrm>
              <a:custGeom>
                <a:avLst/>
                <a:gdLst>
                  <a:gd name="T0" fmla="*/ 168 w 176"/>
                  <a:gd name="T1" fmla="*/ 0 h 247"/>
                  <a:gd name="T2" fmla="*/ 175 w 176"/>
                  <a:gd name="T3" fmla="*/ 72 h 247"/>
                  <a:gd name="T4" fmla="*/ 129 w 176"/>
                  <a:gd name="T5" fmla="*/ 61 h 247"/>
                  <a:gd name="T6" fmla="*/ 142 w 176"/>
                  <a:gd name="T7" fmla="*/ 115 h 247"/>
                  <a:gd name="T8" fmla="*/ 91 w 176"/>
                  <a:gd name="T9" fmla="*/ 114 h 247"/>
                  <a:gd name="T10" fmla="*/ 110 w 176"/>
                  <a:gd name="T11" fmla="*/ 159 h 247"/>
                  <a:gd name="T12" fmla="*/ 62 w 176"/>
                  <a:gd name="T13" fmla="*/ 149 h 247"/>
                  <a:gd name="T14" fmla="*/ 85 w 176"/>
                  <a:gd name="T15" fmla="*/ 203 h 247"/>
                  <a:gd name="T16" fmla="*/ 33 w 176"/>
                  <a:gd name="T17" fmla="*/ 203 h 247"/>
                  <a:gd name="T18" fmla="*/ 54 w 176"/>
                  <a:gd name="T19" fmla="*/ 236 h 247"/>
                  <a:gd name="T20" fmla="*/ 0 w 176"/>
                  <a:gd name="T21" fmla="*/ 246 h 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6" h="247">
                    <a:moveTo>
                      <a:pt x="168" y="0"/>
                    </a:moveTo>
                    <a:lnTo>
                      <a:pt x="175" y="72"/>
                    </a:lnTo>
                    <a:lnTo>
                      <a:pt x="129" y="61"/>
                    </a:lnTo>
                    <a:lnTo>
                      <a:pt x="142" y="115"/>
                    </a:lnTo>
                    <a:lnTo>
                      <a:pt x="91" y="114"/>
                    </a:lnTo>
                    <a:lnTo>
                      <a:pt x="110" y="159"/>
                    </a:lnTo>
                    <a:lnTo>
                      <a:pt x="62" y="149"/>
                    </a:lnTo>
                    <a:lnTo>
                      <a:pt x="85" y="203"/>
                    </a:lnTo>
                    <a:lnTo>
                      <a:pt x="33" y="203"/>
                    </a:lnTo>
                    <a:lnTo>
                      <a:pt x="54" y="236"/>
                    </a:lnTo>
                    <a:lnTo>
                      <a:pt x="0" y="246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3919" name="Freeform 31"/>
              <p:cNvSpPr>
                <a:spLocks/>
              </p:cNvSpPr>
              <p:nvPr/>
            </p:nvSpPr>
            <p:spPr bwMode="auto">
              <a:xfrm>
                <a:off x="4704" y="2352"/>
                <a:ext cx="288" cy="288"/>
              </a:xfrm>
              <a:custGeom>
                <a:avLst/>
                <a:gdLst>
                  <a:gd name="T0" fmla="*/ 168 w 176"/>
                  <a:gd name="T1" fmla="*/ 0 h 247"/>
                  <a:gd name="T2" fmla="*/ 175 w 176"/>
                  <a:gd name="T3" fmla="*/ 72 h 247"/>
                  <a:gd name="T4" fmla="*/ 129 w 176"/>
                  <a:gd name="T5" fmla="*/ 61 h 247"/>
                  <a:gd name="T6" fmla="*/ 142 w 176"/>
                  <a:gd name="T7" fmla="*/ 115 h 247"/>
                  <a:gd name="T8" fmla="*/ 91 w 176"/>
                  <a:gd name="T9" fmla="*/ 114 h 247"/>
                  <a:gd name="T10" fmla="*/ 110 w 176"/>
                  <a:gd name="T11" fmla="*/ 159 h 247"/>
                  <a:gd name="T12" fmla="*/ 62 w 176"/>
                  <a:gd name="T13" fmla="*/ 149 h 247"/>
                  <a:gd name="T14" fmla="*/ 85 w 176"/>
                  <a:gd name="T15" fmla="*/ 203 h 247"/>
                  <a:gd name="T16" fmla="*/ 33 w 176"/>
                  <a:gd name="T17" fmla="*/ 203 h 247"/>
                  <a:gd name="T18" fmla="*/ 54 w 176"/>
                  <a:gd name="T19" fmla="*/ 236 h 247"/>
                  <a:gd name="T20" fmla="*/ 0 w 176"/>
                  <a:gd name="T21" fmla="*/ 246 h 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6" h="247">
                    <a:moveTo>
                      <a:pt x="168" y="0"/>
                    </a:moveTo>
                    <a:lnTo>
                      <a:pt x="175" y="72"/>
                    </a:lnTo>
                    <a:lnTo>
                      <a:pt x="129" y="61"/>
                    </a:lnTo>
                    <a:lnTo>
                      <a:pt x="142" y="115"/>
                    </a:lnTo>
                    <a:lnTo>
                      <a:pt x="91" y="114"/>
                    </a:lnTo>
                    <a:lnTo>
                      <a:pt x="110" y="159"/>
                    </a:lnTo>
                    <a:lnTo>
                      <a:pt x="62" y="149"/>
                    </a:lnTo>
                    <a:lnTo>
                      <a:pt x="85" y="203"/>
                    </a:lnTo>
                    <a:lnTo>
                      <a:pt x="33" y="203"/>
                    </a:lnTo>
                    <a:lnTo>
                      <a:pt x="54" y="236"/>
                    </a:lnTo>
                    <a:lnTo>
                      <a:pt x="0" y="246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93920" name="Group 32"/>
          <p:cNvGrpSpPr>
            <a:grpSpLocks/>
          </p:cNvGrpSpPr>
          <p:nvPr/>
        </p:nvGrpSpPr>
        <p:grpSpPr bwMode="auto">
          <a:xfrm>
            <a:off x="2044700" y="2174875"/>
            <a:ext cx="5321300" cy="4062413"/>
            <a:chOff x="1288" y="1370"/>
            <a:chExt cx="3352" cy="2559"/>
          </a:xfrm>
        </p:grpSpPr>
        <p:grpSp>
          <p:nvGrpSpPr>
            <p:cNvPr id="293921" name="Group 33"/>
            <p:cNvGrpSpPr>
              <a:grpSpLocks/>
            </p:cNvGrpSpPr>
            <p:nvPr/>
          </p:nvGrpSpPr>
          <p:grpSpPr bwMode="auto">
            <a:xfrm>
              <a:off x="1288" y="1370"/>
              <a:ext cx="3352" cy="2020"/>
              <a:chOff x="1288" y="1370"/>
              <a:chExt cx="3352" cy="2020"/>
            </a:xfrm>
          </p:grpSpPr>
          <p:sp>
            <p:nvSpPr>
              <p:cNvPr id="293922" name="Line 34"/>
              <p:cNvSpPr>
                <a:spLocks noChangeShapeType="1"/>
              </p:cNvSpPr>
              <p:nvPr/>
            </p:nvSpPr>
            <p:spPr bwMode="auto">
              <a:xfrm flipV="1">
                <a:off x="3548" y="2162"/>
                <a:ext cx="136" cy="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23" name="Line 35"/>
              <p:cNvSpPr>
                <a:spLocks noChangeShapeType="1"/>
              </p:cNvSpPr>
              <p:nvPr/>
            </p:nvSpPr>
            <p:spPr bwMode="auto">
              <a:xfrm>
                <a:off x="2888" y="2738"/>
                <a:ext cx="188" cy="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24" name="Line 36"/>
              <p:cNvSpPr>
                <a:spLocks noChangeShapeType="1"/>
              </p:cNvSpPr>
              <p:nvPr/>
            </p:nvSpPr>
            <p:spPr bwMode="auto">
              <a:xfrm flipH="1">
                <a:off x="2420" y="3018"/>
                <a:ext cx="0" cy="22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25" name="Line 37"/>
              <p:cNvSpPr>
                <a:spLocks noChangeShapeType="1"/>
              </p:cNvSpPr>
              <p:nvPr/>
            </p:nvSpPr>
            <p:spPr bwMode="auto">
              <a:xfrm flipV="1">
                <a:off x="2136" y="2130"/>
                <a:ext cx="156" cy="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26" name="Line 38"/>
              <p:cNvSpPr>
                <a:spLocks noChangeShapeType="1"/>
              </p:cNvSpPr>
              <p:nvPr/>
            </p:nvSpPr>
            <p:spPr bwMode="auto">
              <a:xfrm>
                <a:off x="2516" y="2150"/>
                <a:ext cx="148" cy="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27" name="Oval 39"/>
              <p:cNvSpPr>
                <a:spLocks noChangeArrowheads="1"/>
              </p:cNvSpPr>
              <p:nvPr/>
            </p:nvSpPr>
            <p:spPr bwMode="auto">
              <a:xfrm>
                <a:off x="1588" y="278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28" name="Oval 40"/>
              <p:cNvSpPr>
                <a:spLocks noChangeArrowheads="1"/>
              </p:cNvSpPr>
              <p:nvPr/>
            </p:nvSpPr>
            <p:spPr bwMode="auto">
              <a:xfrm>
                <a:off x="1588" y="1970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29" name="Oval 41"/>
              <p:cNvSpPr>
                <a:spLocks noChangeArrowheads="1"/>
              </p:cNvSpPr>
              <p:nvPr/>
            </p:nvSpPr>
            <p:spPr bwMode="auto">
              <a:xfrm>
                <a:off x="2974" y="1598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30" name="Oval 42"/>
              <p:cNvSpPr>
                <a:spLocks noChangeArrowheads="1"/>
              </p:cNvSpPr>
              <p:nvPr/>
            </p:nvSpPr>
            <p:spPr bwMode="auto">
              <a:xfrm>
                <a:off x="2636" y="2189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31" name="Oval 43"/>
              <p:cNvSpPr>
                <a:spLocks noChangeArrowheads="1"/>
              </p:cNvSpPr>
              <p:nvPr/>
            </p:nvSpPr>
            <p:spPr bwMode="auto">
              <a:xfrm>
                <a:off x="2288" y="1994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32" name="Oval 44"/>
              <p:cNvSpPr>
                <a:spLocks noChangeArrowheads="1"/>
              </p:cNvSpPr>
              <p:nvPr/>
            </p:nvSpPr>
            <p:spPr bwMode="auto">
              <a:xfrm>
                <a:off x="1940" y="218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33" name="Oval 45"/>
              <p:cNvSpPr>
                <a:spLocks noChangeArrowheads="1"/>
              </p:cNvSpPr>
              <p:nvPr/>
            </p:nvSpPr>
            <p:spPr bwMode="auto">
              <a:xfrm>
                <a:off x="1944" y="258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34" name="Oval 46"/>
              <p:cNvSpPr>
                <a:spLocks noChangeArrowheads="1"/>
              </p:cNvSpPr>
              <p:nvPr/>
            </p:nvSpPr>
            <p:spPr bwMode="auto">
              <a:xfrm>
                <a:off x="2296" y="278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35" name="Oval 47"/>
              <p:cNvSpPr>
                <a:spLocks noChangeArrowheads="1"/>
              </p:cNvSpPr>
              <p:nvPr/>
            </p:nvSpPr>
            <p:spPr bwMode="auto">
              <a:xfrm>
                <a:off x="2654" y="257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36" name="Oval 48"/>
              <p:cNvSpPr>
                <a:spLocks noChangeArrowheads="1"/>
              </p:cNvSpPr>
              <p:nvPr/>
            </p:nvSpPr>
            <p:spPr bwMode="auto">
              <a:xfrm>
                <a:off x="2980" y="198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37" name="Oval 49"/>
              <p:cNvSpPr>
                <a:spLocks noChangeArrowheads="1"/>
              </p:cNvSpPr>
              <p:nvPr/>
            </p:nvSpPr>
            <p:spPr bwMode="auto">
              <a:xfrm>
                <a:off x="3324" y="2190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38" name="Oval 50"/>
              <p:cNvSpPr>
                <a:spLocks noChangeArrowheads="1"/>
              </p:cNvSpPr>
              <p:nvPr/>
            </p:nvSpPr>
            <p:spPr bwMode="auto">
              <a:xfrm>
                <a:off x="4064" y="220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39" name="Oval 51"/>
              <p:cNvSpPr>
                <a:spLocks noChangeArrowheads="1"/>
              </p:cNvSpPr>
              <p:nvPr/>
            </p:nvSpPr>
            <p:spPr bwMode="auto">
              <a:xfrm>
                <a:off x="3676" y="1994"/>
                <a:ext cx="240" cy="240"/>
              </a:xfrm>
              <a:prstGeom prst="ellipse">
                <a:avLst/>
              </a:prstGeom>
              <a:solidFill>
                <a:srgbClr val="0066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40" name="Oval 52"/>
              <p:cNvSpPr>
                <a:spLocks noChangeArrowheads="1"/>
              </p:cNvSpPr>
              <p:nvPr/>
            </p:nvSpPr>
            <p:spPr bwMode="auto">
              <a:xfrm>
                <a:off x="3700" y="1718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41" name="Oval 53"/>
              <p:cNvSpPr>
                <a:spLocks noChangeArrowheads="1"/>
              </p:cNvSpPr>
              <p:nvPr/>
            </p:nvSpPr>
            <p:spPr bwMode="auto">
              <a:xfrm>
                <a:off x="4472" y="2086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42" name="Oval 54"/>
              <p:cNvSpPr>
                <a:spLocks noChangeArrowheads="1"/>
              </p:cNvSpPr>
              <p:nvPr/>
            </p:nvSpPr>
            <p:spPr bwMode="auto">
              <a:xfrm>
                <a:off x="4092" y="2634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43" name="Oval 55"/>
              <p:cNvSpPr>
                <a:spLocks noChangeArrowheads="1"/>
              </p:cNvSpPr>
              <p:nvPr/>
            </p:nvSpPr>
            <p:spPr bwMode="auto">
              <a:xfrm>
                <a:off x="3912" y="1746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44" name="Oval 56"/>
              <p:cNvSpPr>
                <a:spLocks noChangeArrowheads="1"/>
              </p:cNvSpPr>
              <p:nvPr/>
            </p:nvSpPr>
            <p:spPr bwMode="auto">
              <a:xfrm>
                <a:off x="4348" y="2354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45" name="Oval 57"/>
              <p:cNvSpPr>
                <a:spLocks noChangeArrowheads="1"/>
              </p:cNvSpPr>
              <p:nvPr/>
            </p:nvSpPr>
            <p:spPr bwMode="auto">
              <a:xfrm>
                <a:off x="3284" y="1370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46" name="Oval 58"/>
              <p:cNvSpPr>
                <a:spLocks noChangeArrowheads="1"/>
              </p:cNvSpPr>
              <p:nvPr/>
            </p:nvSpPr>
            <p:spPr bwMode="auto">
              <a:xfrm>
                <a:off x="2324" y="164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47" name="Oval 59"/>
              <p:cNvSpPr>
                <a:spLocks noChangeArrowheads="1"/>
              </p:cNvSpPr>
              <p:nvPr/>
            </p:nvSpPr>
            <p:spPr bwMode="auto">
              <a:xfrm>
                <a:off x="2336" y="322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48" name="Oval 60"/>
              <p:cNvSpPr>
                <a:spLocks noChangeArrowheads="1"/>
              </p:cNvSpPr>
              <p:nvPr/>
            </p:nvSpPr>
            <p:spPr bwMode="auto">
              <a:xfrm>
                <a:off x="3056" y="2778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49" name="Oval 61"/>
              <p:cNvSpPr>
                <a:spLocks noChangeArrowheads="1"/>
              </p:cNvSpPr>
              <p:nvPr/>
            </p:nvSpPr>
            <p:spPr bwMode="auto">
              <a:xfrm>
                <a:off x="1300" y="2234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50" name="Oval 62"/>
              <p:cNvSpPr>
                <a:spLocks noChangeArrowheads="1"/>
              </p:cNvSpPr>
              <p:nvPr/>
            </p:nvSpPr>
            <p:spPr bwMode="auto">
              <a:xfrm>
                <a:off x="1288" y="262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51" name="Oval 63"/>
              <p:cNvSpPr>
                <a:spLocks noChangeArrowheads="1"/>
              </p:cNvSpPr>
              <p:nvPr/>
            </p:nvSpPr>
            <p:spPr bwMode="auto">
              <a:xfrm>
                <a:off x="3360" y="262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52" name="Line 64"/>
              <p:cNvSpPr>
                <a:spLocks noChangeShapeType="1"/>
              </p:cNvSpPr>
              <p:nvPr/>
            </p:nvSpPr>
            <p:spPr bwMode="auto">
              <a:xfrm>
                <a:off x="4236" y="2350"/>
                <a:ext cx="116" cy="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53" name="Line 65"/>
              <p:cNvSpPr>
                <a:spLocks noChangeShapeType="1"/>
              </p:cNvSpPr>
              <p:nvPr/>
            </p:nvSpPr>
            <p:spPr bwMode="auto">
              <a:xfrm flipV="1">
                <a:off x="4296" y="2178"/>
                <a:ext cx="224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54" name="Line 66"/>
              <p:cNvSpPr>
                <a:spLocks noChangeShapeType="1"/>
              </p:cNvSpPr>
              <p:nvPr/>
            </p:nvSpPr>
            <p:spPr bwMode="auto">
              <a:xfrm flipH="1">
                <a:off x="4176" y="2446"/>
                <a:ext cx="8" cy="1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55" name="Line 67"/>
              <p:cNvSpPr>
                <a:spLocks noChangeShapeType="1"/>
              </p:cNvSpPr>
              <p:nvPr/>
            </p:nvSpPr>
            <p:spPr bwMode="auto">
              <a:xfrm flipV="1">
                <a:off x="3872" y="1862"/>
                <a:ext cx="100" cy="1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56" name="Line 68"/>
              <p:cNvSpPr>
                <a:spLocks noChangeShapeType="1"/>
              </p:cNvSpPr>
              <p:nvPr/>
            </p:nvSpPr>
            <p:spPr bwMode="auto">
              <a:xfrm flipH="1" flipV="1">
                <a:off x="3788" y="1890"/>
                <a:ext cx="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57" name="Line 69"/>
              <p:cNvSpPr>
                <a:spLocks noChangeShapeType="1"/>
              </p:cNvSpPr>
              <p:nvPr/>
            </p:nvSpPr>
            <p:spPr bwMode="auto">
              <a:xfrm>
                <a:off x="3444" y="2426"/>
                <a:ext cx="0" cy="1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58" name="Line 70"/>
              <p:cNvSpPr>
                <a:spLocks noChangeShapeType="1"/>
              </p:cNvSpPr>
              <p:nvPr/>
            </p:nvSpPr>
            <p:spPr bwMode="auto">
              <a:xfrm flipV="1">
                <a:off x="3100" y="183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59" name="Line 71"/>
              <p:cNvSpPr>
                <a:spLocks noChangeShapeType="1"/>
              </p:cNvSpPr>
              <p:nvPr/>
            </p:nvSpPr>
            <p:spPr bwMode="auto">
              <a:xfrm flipV="1">
                <a:off x="3172" y="1466"/>
                <a:ext cx="164" cy="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60" name="Line 72"/>
              <p:cNvSpPr>
                <a:spLocks noChangeShapeType="1"/>
              </p:cNvSpPr>
              <p:nvPr/>
            </p:nvSpPr>
            <p:spPr bwMode="auto">
              <a:xfrm flipV="1">
                <a:off x="2408" y="1802"/>
                <a:ext cx="0" cy="1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61" name="Line 73"/>
              <p:cNvSpPr>
                <a:spLocks noChangeShapeType="1"/>
              </p:cNvSpPr>
              <p:nvPr/>
            </p:nvSpPr>
            <p:spPr bwMode="auto">
              <a:xfrm flipV="1">
                <a:off x="2860" y="2158"/>
                <a:ext cx="132" cy="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62" name="Line 74"/>
              <p:cNvSpPr>
                <a:spLocks noChangeShapeType="1"/>
              </p:cNvSpPr>
              <p:nvPr/>
            </p:nvSpPr>
            <p:spPr bwMode="auto">
              <a:xfrm>
                <a:off x="3212" y="2158"/>
                <a:ext cx="132" cy="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63" name="Line 75"/>
              <p:cNvSpPr>
                <a:spLocks noChangeShapeType="1"/>
              </p:cNvSpPr>
              <p:nvPr/>
            </p:nvSpPr>
            <p:spPr bwMode="auto">
              <a:xfrm>
                <a:off x="2732" y="2426"/>
                <a:ext cx="0" cy="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64" name="Line 76"/>
              <p:cNvSpPr>
                <a:spLocks noChangeShapeType="1"/>
              </p:cNvSpPr>
              <p:nvPr/>
            </p:nvSpPr>
            <p:spPr bwMode="auto">
              <a:xfrm>
                <a:off x="2784" y="2422"/>
                <a:ext cx="0" cy="1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65" name="Line 77"/>
              <p:cNvSpPr>
                <a:spLocks noChangeShapeType="1"/>
              </p:cNvSpPr>
              <p:nvPr/>
            </p:nvSpPr>
            <p:spPr bwMode="auto">
              <a:xfrm flipV="1">
                <a:off x="2176" y="2178"/>
                <a:ext cx="132" cy="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66" name="Line 78"/>
              <p:cNvSpPr>
                <a:spLocks noChangeShapeType="1"/>
              </p:cNvSpPr>
              <p:nvPr/>
            </p:nvSpPr>
            <p:spPr bwMode="auto">
              <a:xfrm flipH="1">
                <a:off x="2056" y="2422"/>
                <a:ext cx="4" cy="1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67" name="Line 79"/>
              <p:cNvSpPr>
                <a:spLocks noChangeShapeType="1"/>
              </p:cNvSpPr>
              <p:nvPr/>
            </p:nvSpPr>
            <p:spPr bwMode="auto">
              <a:xfrm>
                <a:off x="2156" y="2774"/>
                <a:ext cx="140" cy="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68" name="Line 80"/>
              <p:cNvSpPr>
                <a:spLocks noChangeShapeType="1"/>
              </p:cNvSpPr>
              <p:nvPr/>
            </p:nvSpPr>
            <p:spPr bwMode="auto">
              <a:xfrm>
                <a:off x="2180" y="2734"/>
                <a:ext cx="144" cy="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69" name="Line 81"/>
              <p:cNvSpPr>
                <a:spLocks noChangeShapeType="1"/>
              </p:cNvSpPr>
              <p:nvPr/>
            </p:nvSpPr>
            <p:spPr bwMode="auto">
              <a:xfrm flipV="1">
                <a:off x="2516" y="2758"/>
                <a:ext cx="160" cy="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70" name="Line 82"/>
              <p:cNvSpPr>
                <a:spLocks noChangeShapeType="1"/>
              </p:cNvSpPr>
              <p:nvPr/>
            </p:nvSpPr>
            <p:spPr bwMode="auto">
              <a:xfrm flipH="1">
                <a:off x="1816" y="2770"/>
                <a:ext cx="144" cy="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71" name="Line 83"/>
              <p:cNvSpPr>
                <a:spLocks noChangeShapeType="1"/>
              </p:cNvSpPr>
              <p:nvPr/>
            </p:nvSpPr>
            <p:spPr bwMode="auto">
              <a:xfrm flipH="1" flipV="1">
                <a:off x="1812" y="2154"/>
                <a:ext cx="140" cy="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72" name="Line 84"/>
              <p:cNvSpPr>
                <a:spLocks noChangeShapeType="1"/>
              </p:cNvSpPr>
              <p:nvPr/>
            </p:nvSpPr>
            <p:spPr bwMode="auto">
              <a:xfrm flipH="1">
                <a:off x="1444" y="2154"/>
                <a:ext cx="152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73" name="Line 85"/>
              <p:cNvSpPr>
                <a:spLocks noChangeShapeType="1"/>
              </p:cNvSpPr>
              <p:nvPr/>
            </p:nvSpPr>
            <p:spPr bwMode="auto">
              <a:xfrm flipH="1" flipV="1">
                <a:off x="1436" y="2750"/>
                <a:ext cx="16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3974" name="Line 86"/>
              <p:cNvSpPr>
                <a:spLocks noChangeShapeType="1"/>
              </p:cNvSpPr>
              <p:nvPr/>
            </p:nvSpPr>
            <p:spPr bwMode="auto">
              <a:xfrm>
                <a:off x="3908" y="2158"/>
                <a:ext cx="180" cy="1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3975" name="Text Box 87"/>
            <p:cNvSpPr txBox="1">
              <a:spLocks noChangeArrowheads="1"/>
            </p:cNvSpPr>
            <p:nvPr/>
          </p:nvSpPr>
          <p:spPr bwMode="auto">
            <a:xfrm>
              <a:off x="1622" y="3641"/>
              <a:ext cx="14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GB" sz="2400" b="1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ADRENALINE</a:t>
              </a:r>
            </a:p>
          </p:txBody>
        </p:sp>
      </p:grpSp>
      <p:sp>
        <p:nvSpPr>
          <p:cNvPr id="293976" name="Text Box 88"/>
          <p:cNvSpPr txBox="1">
            <a:spLocks noChangeArrowheads="1"/>
          </p:cNvSpPr>
          <p:nvPr/>
        </p:nvSpPr>
        <p:spPr bwMode="auto">
          <a:xfrm>
            <a:off x="822325" y="465138"/>
            <a:ext cx="2455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itchFamily="18" charset="0"/>
              </a:rPr>
              <a:t>-</a:t>
            </a:r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Adrenoceptor</a:t>
            </a:r>
            <a:endParaRPr lang="en-GB" altLang="en-GB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93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93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93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Freeform 2"/>
          <p:cNvSpPr>
            <a:spLocks/>
          </p:cNvSpPr>
          <p:nvPr/>
        </p:nvSpPr>
        <p:spPr bwMode="auto">
          <a:xfrm>
            <a:off x="1371600" y="1143000"/>
            <a:ext cx="6921500" cy="4521200"/>
          </a:xfrm>
          <a:custGeom>
            <a:avLst/>
            <a:gdLst>
              <a:gd name="T0" fmla="*/ 0 w 4360"/>
              <a:gd name="T1" fmla="*/ 1346 h 2848"/>
              <a:gd name="T2" fmla="*/ 267 w 4360"/>
              <a:gd name="T3" fmla="*/ 2759 h 2848"/>
              <a:gd name="T4" fmla="*/ 910 w 4360"/>
              <a:gd name="T5" fmla="*/ 2848 h 2848"/>
              <a:gd name="T6" fmla="*/ 2398 w 4360"/>
              <a:gd name="T7" fmla="*/ 2826 h 2848"/>
              <a:gd name="T8" fmla="*/ 2615 w 4360"/>
              <a:gd name="T9" fmla="*/ 2370 h 2848"/>
              <a:gd name="T10" fmla="*/ 2744 w 4360"/>
              <a:gd name="T11" fmla="*/ 2364 h 2848"/>
              <a:gd name="T12" fmla="*/ 2880 w 4360"/>
              <a:gd name="T13" fmla="*/ 2612 h 2848"/>
              <a:gd name="T14" fmla="*/ 3339 w 4360"/>
              <a:gd name="T15" fmla="*/ 2629 h 2848"/>
              <a:gd name="T16" fmla="*/ 3797 w 4360"/>
              <a:gd name="T17" fmla="*/ 2480 h 2848"/>
              <a:gd name="T18" fmla="*/ 4053 w 4360"/>
              <a:gd name="T19" fmla="*/ 2245 h 2848"/>
              <a:gd name="T20" fmla="*/ 4224 w 4360"/>
              <a:gd name="T21" fmla="*/ 1883 h 2848"/>
              <a:gd name="T22" fmla="*/ 4316 w 4360"/>
              <a:gd name="T23" fmla="*/ 1580 h 2848"/>
              <a:gd name="T24" fmla="*/ 4360 w 4360"/>
              <a:gd name="T25" fmla="*/ 1172 h 2848"/>
              <a:gd name="T26" fmla="*/ 4043 w 4360"/>
              <a:gd name="T27" fmla="*/ 964 h 2848"/>
              <a:gd name="T28" fmla="*/ 2518 w 4360"/>
              <a:gd name="T29" fmla="*/ 0 h 2848"/>
              <a:gd name="T30" fmla="*/ 1635 w 4360"/>
              <a:gd name="T31" fmla="*/ 575 h 2848"/>
              <a:gd name="T32" fmla="*/ 678 w 4360"/>
              <a:gd name="T33" fmla="*/ 583 h 2848"/>
              <a:gd name="T34" fmla="*/ 0 w 4360"/>
              <a:gd name="T35" fmla="*/ 1346 h 2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360" h="2848">
                <a:moveTo>
                  <a:pt x="0" y="1346"/>
                </a:moveTo>
                <a:lnTo>
                  <a:pt x="267" y="2759"/>
                </a:lnTo>
                <a:lnTo>
                  <a:pt x="910" y="2848"/>
                </a:lnTo>
                <a:lnTo>
                  <a:pt x="2398" y="2826"/>
                </a:lnTo>
                <a:lnTo>
                  <a:pt x="2615" y="2370"/>
                </a:lnTo>
                <a:lnTo>
                  <a:pt x="2744" y="2364"/>
                </a:lnTo>
                <a:lnTo>
                  <a:pt x="2880" y="2612"/>
                </a:lnTo>
                <a:lnTo>
                  <a:pt x="3339" y="2629"/>
                </a:lnTo>
                <a:lnTo>
                  <a:pt x="3797" y="2480"/>
                </a:lnTo>
                <a:lnTo>
                  <a:pt x="4053" y="2245"/>
                </a:lnTo>
                <a:lnTo>
                  <a:pt x="4224" y="1883"/>
                </a:lnTo>
                <a:lnTo>
                  <a:pt x="4316" y="1580"/>
                </a:lnTo>
                <a:lnTo>
                  <a:pt x="4360" y="1172"/>
                </a:lnTo>
                <a:lnTo>
                  <a:pt x="4043" y="964"/>
                </a:lnTo>
                <a:lnTo>
                  <a:pt x="2518" y="0"/>
                </a:lnTo>
                <a:lnTo>
                  <a:pt x="1635" y="575"/>
                </a:lnTo>
                <a:lnTo>
                  <a:pt x="678" y="583"/>
                </a:lnTo>
                <a:lnTo>
                  <a:pt x="0" y="1346"/>
                </a:lnTo>
                <a:close/>
              </a:path>
            </a:pathLst>
          </a:custGeom>
          <a:solidFill>
            <a:schemeClr val="folHlink"/>
          </a:solidFill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915" name="Oval 3" descr="75%"/>
          <p:cNvSpPr>
            <a:spLocks noChangeArrowheads="1"/>
          </p:cNvSpPr>
          <p:nvPr/>
        </p:nvSpPr>
        <p:spPr bwMode="auto">
          <a:xfrm>
            <a:off x="2209800" y="5032375"/>
            <a:ext cx="609600" cy="457200"/>
          </a:xfrm>
          <a:prstGeom prst="ellipse">
            <a:avLst/>
          </a:prstGeom>
          <a:pattFill prst="pct75">
            <a:fgClr>
              <a:srgbClr val="F94E19"/>
            </a:fgClr>
            <a:bgClr>
              <a:srgbClr val="FFFFFF"/>
            </a:bgClr>
          </a:patt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916" name="Oval 4" descr="75%"/>
          <p:cNvSpPr>
            <a:spLocks noChangeArrowheads="1"/>
          </p:cNvSpPr>
          <p:nvPr/>
        </p:nvSpPr>
        <p:spPr bwMode="auto">
          <a:xfrm rot="-3216454">
            <a:off x="2239963" y="2501900"/>
            <a:ext cx="609600" cy="533400"/>
          </a:xfrm>
          <a:prstGeom prst="ellipse">
            <a:avLst/>
          </a:prstGeom>
          <a:pattFill prst="pct75">
            <a:fgClr>
              <a:srgbClr val="F94E19"/>
            </a:fgClr>
            <a:bgClr>
              <a:srgbClr val="FFFFFF"/>
            </a:bgClr>
          </a:patt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917" name="Oval 5" descr="75%"/>
          <p:cNvSpPr>
            <a:spLocks noChangeArrowheads="1"/>
          </p:cNvSpPr>
          <p:nvPr/>
        </p:nvSpPr>
        <p:spPr bwMode="auto">
          <a:xfrm rot="-3216454">
            <a:off x="4229100" y="2098675"/>
            <a:ext cx="609600" cy="533400"/>
          </a:xfrm>
          <a:prstGeom prst="ellipse">
            <a:avLst/>
          </a:prstGeom>
          <a:pattFill prst="pct75">
            <a:fgClr>
              <a:srgbClr val="F94E19"/>
            </a:fgClr>
            <a:bgClr>
              <a:srgbClr val="FFFFFF"/>
            </a:bgClr>
          </a:patt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918" name="Oval 6" descr="75%"/>
          <p:cNvSpPr>
            <a:spLocks noChangeArrowheads="1"/>
          </p:cNvSpPr>
          <p:nvPr/>
        </p:nvSpPr>
        <p:spPr bwMode="auto">
          <a:xfrm rot="3216454" flipH="1">
            <a:off x="6362700" y="2403475"/>
            <a:ext cx="609600" cy="533400"/>
          </a:xfrm>
          <a:prstGeom prst="ellipse">
            <a:avLst/>
          </a:prstGeom>
          <a:pattFill prst="pct75">
            <a:fgClr>
              <a:srgbClr val="9F6AF4"/>
            </a:fgClr>
            <a:bgClr>
              <a:srgbClr val="FFFFFF"/>
            </a:bgClr>
          </a:patt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919" name="Oval 7" descr="60%"/>
          <p:cNvSpPr>
            <a:spLocks noChangeArrowheads="1"/>
          </p:cNvSpPr>
          <p:nvPr/>
        </p:nvSpPr>
        <p:spPr bwMode="auto">
          <a:xfrm rot="844237" flipH="1">
            <a:off x="3505200" y="3660775"/>
            <a:ext cx="693738" cy="617538"/>
          </a:xfrm>
          <a:prstGeom prst="ellipse">
            <a:avLst/>
          </a:prstGeom>
          <a:pattFill prst="pct60">
            <a:fgClr>
              <a:srgbClr val="00D600"/>
            </a:fgClr>
            <a:bgClr>
              <a:srgbClr val="FFFFFF"/>
            </a:bgClr>
          </a:patt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920" name="Line 8"/>
          <p:cNvSpPr>
            <a:spLocks noChangeShapeType="1"/>
          </p:cNvSpPr>
          <p:nvPr/>
        </p:nvSpPr>
        <p:spPr bwMode="auto">
          <a:xfrm flipV="1">
            <a:off x="1416050" y="2341563"/>
            <a:ext cx="1044575" cy="11509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921" name="Line 9"/>
          <p:cNvSpPr>
            <a:spLocks noChangeShapeType="1"/>
          </p:cNvSpPr>
          <p:nvPr/>
        </p:nvSpPr>
        <p:spPr bwMode="auto">
          <a:xfrm flipH="1" flipV="1">
            <a:off x="2447925" y="2068513"/>
            <a:ext cx="12700" cy="273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922" name="Line 10"/>
          <p:cNvSpPr>
            <a:spLocks noChangeShapeType="1"/>
          </p:cNvSpPr>
          <p:nvPr/>
        </p:nvSpPr>
        <p:spPr bwMode="auto">
          <a:xfrm flipV="1">
            <a:off x="2460625" y="2328863"/>
            <a:ext cx="1506538" cy="12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923" name="Line 11"/>
          <p:cNvSpPr>
            <a:spLocks noChangeShapeType="1"/>
          </p:cNvSpPr>
          <p:nvPr/>
        </p:nvSpPr>
        <p:spPr bwMode="auto">
          <a:xfrm flipV="1">
            <a:off x="3967163" y="2068513"/>
            <a:ext cx="12700" cy="260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924" name="Line 12"/>
          <p:cNvSpPr>
            <a:spLocks noChangeShapeType="1"/>
          </p:cNvSpPr>
          <p:nvPr/>
        </p:nvSpPr>
        <p:spPr bwMode="auto">
          <a:xfrm flipV="1">
            <a:off x="3979863" y="1403350"/>
            <a:ext cx="1376362" cy="925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925" name="Line 13"/>
          <p:cNvSpPr>
            <a:spLocks noChangeShapeType="1"/>
          </p:cNvSpPr>
          <p:nvPr/>
        </p:nvSpPr>
        <p:spPr bwMode="auto">
          <a:xfrm flipV="1">
            <a:off x="5356225" y="1143000"/>
            <a:ext cx="0" cy="260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926" name="Freeform 14"/>
          <p:cNvSpPr>
            <a:spLocks/>
          </p:cNvSpPr>
          <p:nvPr/>
        </p:nvSpPr>
        <p:spPr bwMode="auto">
          <a:xfrm>
            <a:off x="5368925" y="1403350"/>
            <a:ext cx="2892425" cy="1866900"/>
          </a:xfrm>
          <a:custGeom>
            <a:avLst/>
            <a:gdLst>
              <a:gd name="T0" fmla="*/ 0 w 1822"/>
              <a:gd name="T1" fmla="*/ 0 h 1176"/>
              <a:gd name="T2" fmla="*/ 1822 w 1822"/>
              <a:gd name="T3" fmla="*/ 1176 h 117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22" h="1176">
                <a:moveTo>
                  <a:pt x="0" y="0"/>
                </a:moveTo>
                <a:lnTo>
                  <a:pt x="1822" y="1176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927" name="Text Box 15"/>
          <p:cNvSpPr txBox="1">
            <a:spLocks noChangeArrowheads="1"/>
          </p:cNvSpPr>
          <p:nvPr/>
        </p:nvSpPr>
        <p:spPr bwMode="auto">
          <a:xfrm>
            <a:off x="822325" y="465138"/>
            <a:ext cx="2430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b</a:t>
            </a:r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itchFamily="18" charset="0"/>
              </a:rPr>
              <a:t>-</a:t>
            </a:r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Adrenoceptor</a:t>
            </a:r>
            <a:endParaRPr lang="en-GB" altLang="en-GB" sz="2400"/>
          </a:p>
        </p:txBody>
      </p:sp>
      <p:grpSp>
        <p:nvGrpSpPr>
          <p:cNvPr id="294928" name="Group 16"/>
          <p:cNvGrpSpPr>
            <a:grpSpLocks/>
          </p:cNvGrpSpPr>
          <p:nvPr/>
        </p:nvGrpSpPr>
        <p:grpSpPr bwMode="auto">
          <a:xfrm>
            <a:off x="2293938" y="2274888"/>
            <a:ext cx="4445000" cy="2987675"/>
            <a:chOff x="1445" y="1433"/>
            <a:chExt cx="2800" cy="1882"/>
          </a:xfrm>
        </p:grpSpPr>
        <p:grpSp>
          <p:nvGrpSpPr>
            <p:cNvPr id="294929" name="Group 17"/>
            <p:cNvGrpSpPr>
              <a:grpSpLocks/>
            </p:cNvGrpSpPr>
            <p:nvPr/>
          </p:nvGrpSpPr>
          <p:grpSpPr bwMode="auto">
            <a:xfrm>
              <a:off x="1445" y="1706"/>
              <a:ext cx="350" cy="322"/>
              <a:chOff x="2192" y="2272"/>
              <a:chExt cx="350" cy="322"/>
            </a:xfrm>
          </p:grpSpPr>
          <p:sp>
            <p:nvSpPr>
              <p:cNvPr id="294930" name="Freeform 18"/>
              <p:cNvSpPr>
                <a:spLocks/>
              </p:cNvSpPr>
              <p:nvPr/>
            </p:nvSpPr>
            <p:spPr bwMode="auto">
              <a:xfrm>
                <a:off x="2304" y="2288"/>
                <a:ext cx="142" cy="274"/>
              </a:xfrm>
              <a:custGeom>
                <a:avLst/>
                <a:gdLst>
                  <a:gd name="T0" fmla="*/ 0 w 142"/>
                  <a:gd name="T1" fmla="*/ 0 h 274"/>
                  <a:gd name="T2" fmla="*/ 66 w 142"/>
                  <a:gd name="T3" fmla="*/ 32 h 274"/>
                  <a:gd name="T4" fmla="*/ 32 w 142"/>
                  <a:gd name="T5" fmla="*/ 66 h 274"/>
                  <a:gd name="T6" fmla="*/ 84 w 142"/>
                  <a:gd name="T7" fmla="*/ 82 h 274"/>
                  <a:gd name="T8" fmla="*/ 57 w 142"/>
                  <a:gd name="T9" fmla="*/ 126 h 274"/>
                  <a:gd name="T10" fmla="*/ 104 w 142"/>
                  <a:gd name="T11" fmla="*/ 134 h 274"/>
                  <a:gd name="T12" fmla="*/ 70 w 142"/>
                  <a:gd name="T13" fmla="*/ 169 h 274"/>
                  <a:gd name="T14" fmla="*/ 129 w 142"/>
                  <a:gd name="T15" fmla="*/ 177 h 274"/>
                  <a:gd name="T16" fmla="*/ 102 w 142"/>
                  <a:gd name="T17" fmla="*/ 222 h 274"/>
                  <a:gd name="T18" fmla="*/ 141 w 142"/>
                  <a:gd name="T19" fmla="*/ 221 h 274"/>
                  <a:gd name="T20" fmla="*/ 121 w 142"/>
                  <a:gd name="T21" fmla="*/ 273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2" h="274">
                    <a:moveTo>
                      <a:pt x="0" y="0"/>
                    </a:moveTo>
                    <a:lnTo>
                      <a:pt x="66" y="32"/>
                    </a:lnTo>
                    <a:lnTo>
                      <a:pt x="32" y="66"/>
                    </a:lnTo>
                    <a:lnTo>
                      <a:pt x="84" y="82"/>
                    </a:lnTo>
                    <a:lnTo>
                      <a:pt x="57" y="126"/>
                    </a:lnTo>
                    <a:lnTo>
                      <a:pt x="104" y="134"/>
                    </a:lnTo>
                    <a:lnTo>
                      <a:pt x="70" y="169"/>
                    </a:lnTo>
                    <a:lnTo>
                      <a:pt x="129" y="177"/>
                    </a:lnTo>
                    <a:lnTo>
                      <a:pt x="102" y="222"/>
                    </a:lnTo>
                    <a:lnTo>
                      <a:pt x="141" y="221"/>
                    </a:lnTo>
                    <a:lnTo>
                      <a:pt x="121" y="27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4931" name="Freeform 19"/>
              <p:cNvSpPr>
                <a:spLocks/>
              </p:cNvSpPr>
              <p:nvPr/>
            </p:nvSpPr>
            <p:spPr bwMode="auto">
              <a:xfrm>
                <a:off x="2400" y="2272"/>
                <a:ext cx="142" cy="274"/>
              </a:xfrm>
              <a:custGeom>
                <a:avLst/>
                <a:gdLst>
                  <a:gd name="T0" fmla="*/ 0 w 142"/>
                  <a:gd name="T1" fmla="*/ 0 h 274"/>
                  <a:gd name="T2" fmla="*/ 66 w 142"/>
                  <a:gd name="T3" fmla="*/ 32 h 274"/>
                  <a:gd name="T4" fmla="*/ 32 w 142"/>
                  <a:gd name="T5" fmla="*/ 66 h 274"/>
                  <a:gd name="T6" fmla="*/ 84 w 142"/>
                  <a:gd name="T7" fmla="*/ 82 h 274"/>
                  <a:gd name="T8" fmla="*/ 57 w 142"/>
                  <a:gd name="T9" fmla="*/ 126 h 274"/>
                  <a:gd name="T10" fmla="*/ 104 w 142"/>
                  <a:gd name="T11" fmla="*/ 134 h 274"/>
                  <a:gd name="T12" fmla="*/ 70 w 142"/>
                  <a:gd name="T13" fmla="*/ 169 h 274"/>
                  <a:gd name="T14" fmla="*/ 129 w 142"/>
                  <a:gd name="T15" fmla="*/ 177 h 274"/>
                  <a:gd name="T16" fmla="*/ 102 w 142"/>
                  <a:gd name="T17" fmla="*/ 222 h 274"/>
                  <a:gd name="T18" fmla="*/ 141 w 142"/>
                  <a:gd name="T19" fmla="*/ 221 h 274"/>
                  <a:gd name="T20" fmla="*/ 121 w 142"/>
                  <a:gd name="T21" fmla="*/ 273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2" h="274">
                    <a:moveTo>
                      <a:pt x="0" y="0"/>
                    </a:moveTo>
                    <a:lnTo>
                      <a:pt x="66" y="32"/>
                    </a:lnTo>
                    <a:lnTo>
                      <a:pt x="32" y="66"/>
                    </a:lnTo>
                    <a:lnTo>
                      <a:pt x="84" y="82"/>
                    </a:lnTo>
                    <a:lnTo>
                      <a:pt x="57" y="126"/>
                    </a:lnTo>
                    <a:lnTo>
                      <a:pt x="104" y="134"/>
                    </a:lnTo>
                    <a:lnTo>
                      <a:pt x="70" y="169"/>
                    </a:lnTo>
                    <a:lnTo>
                      <a:pt x="129" y="177"/>
                    </a:lnTo>
                    <a:lnTo>
                      <a:pt x="102" y="222"/>
                    </a:lnTo>
                    <a:lnTo>
                      <a:pt x="141" y="221"/>
                    </a:lnTo>
                    <a:lnTo>
                      <a:pt x="121" y="27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4932" name="Freeform 20"/>
              <p:cNvSpPr>
                <a:spLocks/>
              </p:cNvSpPr>
              <p:nvPr/>
            </p:nvSpPr>
            <p:spPr bwMode="auto">
              <a:xfrm>
                <a:off x="2192" y="2320"/>
                <a:ext cx="142" cy="274"/>
              </a:xfrm>
              <a:custGeom>
                <a:avLst/>
                <a:gdLst>
                  <a:gd name="T0" fmla="*/ 0 w 142"/>
                  <a:gd name="T1" fmla="*/ 0 h 274"/>
                  <a:gd name="T2" fmla="*/ 66 w 142"/>
                  <a:gd name="T3" fmla="*/ 32 h 274"/>
                  <a:gd name="T4" fmla="*/ 32 w 142"/>
                  <a:gd name="T5" fmla="*/ 66 h 274"/>
                  <a:gd name="T6" fmla="*/ 84 w 142"/>
                  <a:gd name="T7" fmla="*/ 82 h 274"/>
                  <a:gd name="T8" fmla="*/ 57 w 142"/>
                  <a:gd name="T9" fmla="*/ 126 h 274"/>
                  <a:gd name="T10" fmla="*/ 104 w 142"/>
                  <a:gd name="T11" fmla="*/ 134 h 274"/>
                  <a:gd name="T12" fmla="*/ 70 w 142"/>
                  <a:gd name="T13" fmla="*/ 169 h 274"/>
                  <a:gd name="T14" fmla="*/ 129 w 142"/>
                  <a:gd name="T15" fmla="*/ 177 h 274"/>
                  <a:gd name="T16" fmla="*/ 102 w 142"/>
                  <a:gd name="T17" fmla="*/ 222 h 274"/>
                  <a:gd name="T18" fmla="*/ 141 w 142"/>
                  <a:gd name="T19" fmla="*/ 221 h 274"/>
                  <a:gd name="T20" fmla="*/ 121 w 142"/>
                  <a:gd name="T21" fmla="*/ 273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2" h="274">
                    <a:moveTo>
                      <a:pt x="0" y="0"/>
                    </a:moveTo>
                    <a:lnTo>
                      <a:pt x="66" y="32"/>
                    </a:lnTo>
                    <a:lnTo>
                      <a:pt x="32" y="66"/>
                    </a:lnTo>
                    <a:lnTo>
                      <a:pt x="84" y="82"/>
                    </a:lnTo>
                    <a:lnTo>
                      <a:pt x="57" y="126"/>
                    </a:lnTo>
                    <a:lnTo>
                      <a:pt x="104" y="134"/>
                    </a:lnTo>
                    <a:lnTo>
                      <a:pt x="70" y="169"/>
                    </a:lnTo>
                    <a:lnTo>
                      <a:pt x="129" y="177"/>
                    </a:lnTo>
                    <a:lnTo>
                      <a:pt x="102" y="222"/>
                    </a:lnTo>
                    <a:lnTo>
                      <a:pt x="141" y="221"/>
                    </a:lnTo>
                    <a:lnTo>
                      <a:pt x="121" y="27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4933" name="Group 21"/>
            <p:cNvGrpSpPr>
              <a:grpSpLocks/>
            </p:cNvGrpSpPr>
            <p:nvPr/>
          </p:nvGrpSpPr>
          <p:grpSpPr bwMode="auto">
            <a:xfrm>
              <a:off x="1509" y="3028"/>
              <a:ext cx="306" cy="287"/>
              <a:chOff x="2256" y="3594"/>
              <a:chExt cx="306" cy="287"/>
            </a:xfrm>
          </p:grpSpPr>
          <p:sp>
            <p:nvSpPr>
              <p:cNvPr id="294934" name="Freeform 22"/>
              <p:cNvSpPr>
                <a:spLocks/>
              </p:cNvSpPr>
              <p:nvPr/>
            </p:nvSpPr>
            <p:spPr bwMode="auto">
              <a:xfrm>
                <a:off x="2320" y="3610"/>
                <a:ext cx="146" cy="271"/>
              </a:xfrm>
              <a:custGeom>
                <a:avLst/>
                <a:gdLst>
                  <a:gd name="T0" fmla="*/ 127 w 146"/>
                  <a:gd name="T1" fmla="*/ 0 h 271"/>
                  <a:gd name="T2" fmla="*/ 145 w 146"/>
                  <a:gd name="T3" fmla="*/ 71 h 271"/>
                  <a:gd name="T4" fmla="*/ 98 w 146"/>
                  <a:gd name="T5" fmla="*/ 67 h 271"/>
                  <a:gd name="T6" fmla="*/ 120 w 146"/>
                  <a:gd name="T7" fmla="*/ 118 h 271"/>
                  <a:gd name="T8" fmla="*/ 69 w 146"/>
                  <a:gd name="T9" fmla="*/ 125 h 271"/>
                  <a:gd name="T10" fmla="*/ 94 w 146"/>
                  <a:gd name="T11" fmla="*/ 167 h 271"/>
                  <a:gd name="T12" fmla="*/ 45 w 146"/>
                  <a:gd name="T13" fmla="*/ 164 h 271"/>
                  <a:gd name="T14" fmla="*/ 78 w 146"/>
                  <a:gd name="T15" fmla="*/ 214 h 271"/>
                  <a:gd name="T16" fmla="*/ 26 w 146"/>
                  <a:gd name="T17" fmla="*/ 222 h 271"/>
                  <a:gd name="T18" fmla="*/ 53 w 146"/>
                  <a:gd name="T19" fmla="*/ 252 h 271"/>
                  <a:gd name="T20" fmla="*/ 0 w 146"/>
                  <a:gd name="T21" fmla="*/ 27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6" h="271">
                    <a:moveTo>
                      <a:pt x="127" y="0"/>
                    </a:moveTo>
                    <a:lnTo>
                      <a:pt x="145" y="71"/>
                    </a:lnTo>
                    <a:lnTo>
                      <a:pt x="98" y="67"/>
                    </a:lnTo>
                    <a:lnTo>
                      <a:pt x="120" y="118"/>
                    </a:lnTo>
                    <a:lnTo>
                      <a:pt x="69" y="125"/>
                    </a:lnTo>
                    <a:lnTo>
                      <a:pt x="94" y="167"/>
                    </a:lnTo>
                    <a:lnTo>
                      <a:pt x="45" y="164"/>
                    </a:lnTo>
                    <a:lnTo>
                      <a:pt x="78" y="214"/>
                    </a:lnTo>
                    <a:lnTo>
                      <a:pt x="26" y="222"/>
                    </a:lnTo>
                    <a:lnTo>
                      <a:pt x="53" y="252"/>
                    </a:lnTo>
                    <a:lnTo>
                      <a:pt x="0" y="27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4935" name="Freeform 23"/>
              <p:cNvSpPr>
                <a:spLocks/>
              </p:cNvSpPr>
              <p:nvPr/>
            </p:nvSpPr>
            <p:spPr bwMode="auto">
              <a:xfrm>
                <a:off x="2416" y="3594"/>
                <a:ext cx="146" cy="271"/>
              </a:xfrm>
              <a:custGeom>
                <a:avLst/>
                <a:gdLst>
                  <a:gd name="T0" fmla="*/ 127 w 146"/>
                  <a:gd name="T1" fmla="*/ 0 h 271"/>
                  <a:gd name="T2" fmla="*/ 145 w 146"/>
                  <a:gd name="T3" fmla="*/ 71 h 271"/>
                  <a:gd name="T4" fmla="*/ 98 w 146"/>
                  <a:gd name="T5" fmla="*/ 67 h 271"/>
                  <a:gd name="T6" fmla="*/ 120 w 146"/>
                  <a:gd name="T7" fmla="*/ 118 h 271"/>
                  <a:gd name="T8" fmla="*/ 69 w 146"/>
                  <a:gd name="T9" fmla="*/ 125 h 271"/>
                  <a:gd name="T10" fmla="*/ 94 w 146"/>
                  <a:gd name="T11" fmla="*/ 167 h 271"/>
                  <a:gd name="T12" fmla="*/ 45 w 146"/>
                  <a:gd name="T13" fmla="*/ 164 h 271"/>
                  <a:gd name="T14" fmla="*/ 78 w 146"/>
                  <a:gd name="T15" fmla="*/ 214 h 271"/>
                  <a:gd name="T16" fmla="*/ 26 w 146"/>
                  <a:gd name="T17" fmla="*/ 222 h 271"/>
                  <a:gd name="T18" fmla="*/ 53 w 146"/>
                  <a:gd name="T19" fmla="*/ 252 h 271"/>
                  <a:gd name="T20" fmla="*/ 0 w 146"/>
                  <a:gd name="T21" fmla="*/ 27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6" h="271">
                    <a:moveTo>
                      <a:pt x="127" y="0"/>
                    </a:moveTo>
                    <a:lnTo>
                      <a:pt x="145" y="71"/>
                    </a:lnTo>
                    <a:lnTo>
                      <a:pt x="98" y="67"/>
                    </a:lnTo>
                    <a:lnTo>
                      <a:pt x="120" y="118"/>
                    </a:lnTo>
                    <a:lnTo>
                      <a:pt x="69" y="125"/>
                    </a:lnTo>
                    <a:lnTo>
                      <a:pt x="94" y="167"/>
                    </a:lnTo>
                    <a:lnTo>
                      <a:pt x="45" y="164"/>
                    </a:lnTo>
                    <a:lnTo>
                      <a:pt x="78" y="214"/>
                    </a:lnTo>
                    <a:lnTo>
                      <a:pt x="26" y="222"/>
                    </a:lnTo>
                    <a:lnTo>
                      <a:pt x="53" y="252"/>
                    </a:lnTo>
                    <a:lnTo>
                      <a:pt x="0" y="27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4936" name="Freeform 24"/>
              <p:cNvSpPr>
                <a:spLocks/>
              </p:cNvSpPr>
              <p:nvPr/>
            </p:nvSpPr>
            <p:spPr bwMode="auto">
              <a:xfrm>
                <a:off x="2256" y="3600"/>
                <a:ext cx="146" cy="271"/>
              </a:xfrm>
              <a:custGeom>
                <a:avLst/>
                <a:gdLst>
                  <a:gd name="T0" fmla="*/ 127 w 146"/>
                  <a:gd name="T1" fmla="*/ 0 h 271"/>
                  <a:gd name="T2" fmla="*/ 145 w 146"/>
                  <a:gd name="T3" fmla="*/ 71 h 271"/>
                  <a:gd name="T4" fmla="*/ 98 w 146"/>
                  <a:gd name="T5" fmla="*/ 67 h 271"/>
                  <a:gd name="T6" fmla="*/ 120 w 146"/>
                  <a:gd name="T7" fmla="*/ 118 h 271"/>
                  <a:gd name="T8" fmla="*/ 69 w 146"/>
                  <a:gd name="T9" fmla="*/ 125 h 271"/>
                  <a:gd name="T10" fmla="*/ 94 w 146"/>
                  <a:gd name="T11" fmla="*/ 167 h 271"/>
                  <a:gd name="T12" fmla="*/ 45 w 146"/>
                  <a:gd name="T13" fmla="*/ 164 h 271"/>
                  <a:gd name="T14" fmla="*/ 78 w 146"/>
                  <a:gd name="T15" fmla="*/ 214 h 271"/>
                  <a:gd name="T16" fmla="*/ 26 w 146"/>
                  <a:gd name="T17" fmla="*/ 222 h 271"/>
                  <a:gd name="T18" fmla="*/ 53 w 146"/>
                  <a:gd name="T19" fmla="*/ 252 h 271"/>
                  <a:gd name="T20" fmla="*/ 0 w 146"/>
                  <a:gd name="T21" fmla="*/ 27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6" h="271">
                    <a:moveTo>
                      <a:pt x="127" y="0"/>
                    </a:moveTo>
                    <a:lnTo>
                      <a:pt x="145" y="71"/>
                    </a:lnTo>
                    <a:lnTo>
                      <a:pt x="98" y="67"/>
                    </a:lnTo>
                    <a:lnTo>
                      <a:pt x="120" y="118"/>
                    </a:lnTo>
                    <a:lnTo>
                      <a:pt x="69" y="125"/>
                    </a:lnTo>
                    <a:lnTo>
                      <a:pt x="94" y="167"/>
                    </a:lnTo>
                    <a:lnTo>
                      <a:pt x="45" y="164"/>
                    </a:lnTo>
                    <a:lnTo>
                      <a:pt x="78" y="214"/>
                    </a:lnTo>
                    <a:lnTo>
                      <a:pt x="26" y="222"/>
                    </a:lnTo>
                    <a:lnTo>
                      <a:pt x="53" y="252"/>
                    </a:lnTo>
                    <a:lnTo>
                      <a:pt x="0" y="27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4937" name="Group 25"/>
            <p:cNvGrpSpPr>
              <a:grpSpLocks/>
            </p:cNvGrpSpPr>
            <p:nvPr/>
          </p:nvGrpSpPr>
          <p:grpSpPr bwMode="auto">
            <a:xfrm>
              <a:off x="2721" y="1433"/>
              <a:ext cx="421" cy="261"/>
              <a:chOff x="3468" y="1999"/>
              <a:chExt cx="421" cy="261"/>
            </a:xfrm>
          </p:grpSpPr>
          <p:sp>
            <p:nvSpPr>
              <p:cNvPr id="294938" name="Freeform 26"/>
              <p:cNvSpPr>
                <a:spLocks/>
              </p:cNvSpPr>
              <p:nvPr/>
            </p:nvSpPr>
            <p:spPr bwMode="auto">
              <a:xfrm>
                <a:off x="3580" y="2015"/>
                <a:ext cx="213" cy="213"/>
              </a:xfrm>
              <a:custGeom>
                <a:avLst/>
                <a:gdLst>
                  <a:gd name="T0" fmla="*/ 0 w 213"/>
                  <a:gd name="T1" fmla="*/ 0 h 213"/>
                  <a:gd name="T2" fmla="*/ 73 w 213"/>
                  <a:gd name="T3" fmla="*/ 7 h 213"/>
                  <a:gd name="T4" fmla="*/ 53 w 213"/>
                  <a:gd name="T5" fmla="*/ 51 h 213"/>
                  <a:gd name="T6" fmla="*/ 108 w 213"/>
                  <a:gd name="T7" fmla="*/ 47 h 213"/>
                  <a:gd name="T8" fmla="*/ 98 w 213"/>
                  <a:gd name="T9" fmla="*/ 98 h 213"/>
                  <a:gd name="T10" fmla="*/ 146 w 213"/>
                  <a:gd name="T11" fmla="*/ 88 h 213"/>
                  <a:gd name="T12" fmla="*/ 126 w 213"/>
                  <a:gd name="T13" fmla="*/ 133 h 213"/>
                  <a:gd name="T14" fmla="*/ 184 w 213"/>
                  <a:gd name="T15" fmla="*/ 119 h 213"/>
                  <a:gd name="T16" fmla="*/ 174 w 213"/>
                  <a:gd name="T17" fmla="*/ 171 h 213"/>
                  <a:gd name="T18" fmla="*/ 212 w 213"/>
                  <a:gd name="T19" fmla="*/ 156 h 213"/>
                  <a:gd name="T20" fmla="*/ 210 w 213"/>
                  <a:gd name="T21" fmla="*/ 212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3" h="213">
                    <a:moveTo>
                      <a:pt x="0" y="0"/>
                    </a:moveTo>
                    <a:lnTo>
                      <a:pt x="73" y="7"/>
                    </a:lnTo>
                    <a:lnTo>
                      <a:pt x="53" y="51"/>
                    </a:lnTo>
                    <a:lnTo>
                      <a:pt x="108" y="47"/>
                    </a:lnTo>
                    <a:lnTo>
                      <a:pt x="98" y="98"/>
                    </a:lnTo>
                    <a:lnTo>
                      <a:pt x="146" y="88"/>
                    </a:lnTo>
                    <a:lnTo>
                      <a:pt x="126" y="133"/>
                    </a:lnTo>
                    <a:lnTo>
                      <a:pt x="184" y="119"/>
                    </a:lnTo>
                    <a:lnTo>
                      <a:pt x="174" y="171"/>
                    </a:lnTo>
                    <a:lnTo>
                      <a:pt x="212" y="156"/>
                    </a:lnTo>
                    <a:lnTo>
                      <a:pt x="210" y="212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4939" name="Freeform 27"/>
              <p:cNvSpPr>
                <a:spLocks/>
              </p:cNvSpPr>
              <p:nvPr/>
            </p:nvSpPr>
            <p:spPr bwMode="auto">
              <a:xfrm>
                <a:off x="3676" y="1999"/>
                <a:ext cx="213" cy="213"/>
              </a:xfrm>
              <a:custGeom>
                <a:avLst/>
                <a:gdLst>
                  <a:gd name="T0" fmla="*/ 0 w 213"/>
                  <a:gd name="T1" fmla="*/ 0 h 213"/>
                  <a:gd name="T2" fmla="*/ 73 w 213"/>
                  <a:gd name="T3" fmla="*/ 7 h 213"/>
                  <a:gd name="T4" fmla="*/ 53 w 213"/>
                  <a:gd name="T5" fmla="*/ 51 h 213"/>
                  <a:gd name="T6" fmla="*/ 108 w 213"/>
                  <a:gd name="T7" fmla="*/ 47 h 213"/>
                  <a:gd name="T8" fmla="*/ 98 w 213"/>
                  <a:gd name="T9" fmla="*/ 98 h 213"/>
                  <a:gd name="T10" fmla="*/ 146 w 213"/>
                  <a:gd name="T11" fmla="*/ 88 h 213"/>
                  <a:gd name="T12" fmla="*/ 126 w 213"/>
                  <a:gd name="T13" fmla="*/ 133 h 213"/>
                  <a:gd name="T14" fmla="*/ 184 w 213"/>
                  <a:gd name="T15" fmla="*/ 119 h 213"/>
                  <a:gd name="T16" fmla="*/ 174 w 213"/>
                  <a:gd name="T17" fmla="*/ 171 h 213"/>
                  <a:gd name="T18" fmla="*/ 212 w 213"/>
                  <a:gd name="T19" fmla="*/ 156 h 213"/>
                  <a:gd name="T20" fmla="*/ 210 w 213"/>
                  <a:gd name="T21" fmla="*/ 212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3" h="213">
                    <a:moveTo>
                      <a:pt x="0" y="0"/>
                    </a:moveTo>
                    <a:lnTo>
                      <a:pt x="73" y="7"/>
                    </a:lnTo>
                    <a:lnTo>
                      <a:pt x="53" y="51"/>
                    </a:lnTo>
                    <a:lnTo>
                      <a:pt x="108" y="47"/>
                    </a:lnTo>
                    <a:lnTo>
                      <a:pt x="98" y="98"/>
                    </a:lnTo>
                    <a:lnTo>
                      <a:pt x="146" y="88"/>
                    </a:lnTo>
                    <a:lnTo>
                      <a:pt x="126" y="133"/>
                    </a:lnTo>
                    <a:lnTo>
                      <a:pt x="184" y="119"/>
                    </a:lnTo>
                    <a:lnTo>
                      <a:pt x="174" y="171"/>
                    </a:lnTo>
                    <a:lnTo>
                      <a:pt x="212" y="156"/>
                    </a:lnTo>
                    <a:lnTo>
                      <a:pt x="210" y="212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4940" name="Freeform 28"/>
              <p:cNvSpPr>
                <a:spLocks/>
              </p:cNvSpPr>
              <p:nvPr/>
            </p:nvSpPr>
            <p:spPr bwMode="auto">
              <a:xfrm>
                <a:off x="3468" y="2047"/>
                <a:ext cx="213" cy="213"/>
              </a:xfrm>
              <a:custGeom>
                <a:avLst/>
                <a:gdLst>
                  <a:gd name="T0" fmla="*/ 0 w 213"/>
                  <a:gd name="T1" fmla="*/ 0 h 213"/>
                  <a:gd name="T2" fmla="*/ 73 w 213"/>
                  <a:gd name="T3" fmla="*/ 7 h 213"/>
                  <a:gd name="T4" fmla="*/ 53 w 213"/>
                  <a:gd name="T5" fmla="*/ 51 h 213"/>
                  <a:gd name="T6" fmla="*/ 108 w 213"/>
                  <a:gd name="T7" fmla="*/ 47 h 213"/>
                  <a:gd name="T8" fmla="*/ 98 w 213"/>
                  <a:gd name="T9" fmla="*/ 98 h 213"/>
                  <a:gd name="T10" fmla="*/ 146 w 213"/>
                  <a:gd name="T11" fmla="*/ 88 h 213"/>
                  <a:gd name="T12" fmla="*/ 126 w 213"/>
                  <a:gd name="T13" fmla="*/ 133 h 213"/>
                  <a:gd name="T14" fmla="*/ 184 w 213"/>
                  <a:gd name="T15" fmla="*/ 119 h 213"/>
                  <a:gd name="T16" fmla="*/ 174 w 213"/>
                  <a:gd name="T17" fmla="*/ 171 h 213"/>
                  <a:gd name="T18" fmla="*/ 212 w 213"/>
                  <a:gd name="T19" fmla="*/ 156 h 213"/>
                  <a:gd name="T20" fmla="*/ 210 w 213"/>
                  <a:gd name="T21" fmla="*/ 212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3" h="213">
                    <a:moveTo>
                      <a:pt x="0" y="0"/>
                    </a:moveTo>
                    <a:lnTo>
                      <a:pt x="73" y="7"/>
                    </a:lnTo>
                    <a:lnTo>
                      <a:pt x="53" y="51"/>
                    </a:lnTo>
                    <a:lnTo>
                      <a:pt x="108" y="47"/>
                    </a:lnTo>
                    <a:lnTo>
                      <a:pt x="98" y="98"/>
                    </a:lnTo>
                    <a:lnTo>
                      <a:pt x="146" y="88"/>
                    </a:lnTo>
                    <a:lnTo>
                      <a:pt x="126" y="133"/>
                    </a:lnTo>
                    <a:lnTo>
                      <a:pt x="184" y="119"/>
                    </a:lnTo>
                    <a:lnTo>
                      <a:pt x="174" y="171"/>
                    </a:lnTo>
                    <a:lnTo>
                      <a:pt x="212" y="156"/>
                    </a:lnTo>
                    <a:lnTo>
                      <a:pt x="210" y="212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4941" name="Group 29"/>
            <p:cNvGrpSpPr>
              <a:grpSpLocks/>
            </p:cNvGrpSpPr>
            <p:nvPr/>
          </p:nvGrpSpPr>
          <p:grpSpPr bwMode="auto">
            <a:xfrm>
              <a:off x="3909" y="1738"/>
              <a:ext cx="336" cy="336"/>
              <a:chOff x="4656" y="2304"/>
              <a:chExt cx="336" cy="336"/>
            </a:xfrm>
          </p:grpSpPr>
          <p:sp>
            <p:nvSpPr>
              <p:cNvPr id="294942" name="Freeform 30"/>
              <p:cNvSpPr>
                <a:spLocks/>
              </p:cNvSpPr>
              <p:nvPr/>
            </p:nvSpPr>
            <p:spPr bwMode="auto">
              <a:xfrm>
                <a:off x="4656" y="2304"/>
                <a:ext cx="288" cy="288"/>
              </a:xfrm>
              <a:custGeom>
                <a:avLst/>
                <a:gdLst>
                  <a:gd name="T0" fmla="*/ 168 w 176"/>
                  <a:gd name="T1" fmla="*/ 0 h 247"/>
                  <a:gd name="T2" fmla="*/ 175 w 176"/>
                  <a:gd name="T3" fmla="*/ 72 h 247"/>
                  <a:gd name="T4" fmla="*/ 129 w 176"/>
                  <a:gd name="T5" fmla="*/ 61 h 247"/>
                  <a:gd name="T6" fmla="*/ 142 w 176"/>
                  <a:gd name="T7" fmla="*/ 115 h 247"/>
                  <a:gd name="T8" fmla="*/ 91 w 176"/>
                  <a:gd name="T9" fmla="*/ 114 h 247"/>
                  <a:gd name="T10" fmla="*/ 110 w 176"/>
                  <a:gd name="T11" fmla="*/ 159 h 247"/>
                  <a:gd name="T12" fmla="*/ 62 w 176"/>
                  <a:gd name="T13" fmla="*/ 149 h 247"/>
                  <a:gd name="T14" fmla="*/ 85 w 176"/>
                  <a:gd name="T15" fmla="*/ 203 h 247"/>
                  <a:gd name="T16" fmla="*/ 33 w 176"/>
                  <a:gd name="T17" fmla="*/ 203 h 247"/>
                  <a:gd name="T18" fmla="*/ 54 w 176"/>
                  <a:gd name="T19" fmla="*/ 236 h 247"/>
                  <a:gd name="T20" fmla="*/ 0 w 176"/>
                  <a:gd name="T21" fmla="*/ 246 h 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6" h="247">
                    <a:moveTo>
                      <a:pt x="168" y="0"/>
                    </a:moveTo>
                    <a:lnTo>
                      <a:pt x="175" y="72"/>
                    </a:lnTo>
                    <a:lnTo>
                      <a:pt x="129" y="61"/>
                    </a:lnTo>
                    <a:lnTo>
                      <a:pt x="142" y="115"/>
                    </a:lnTo>
                    <a:lnTo>
                      <a:pt x="91" y="114"/>
                    </a:lnTo>
                    <a:lnTo>
                      <a:pt x="110" y="159"/>
                    </a:lnTo>
                    <a:lnTo>
                      <a:pt x="62" y="149"/>
                    </a:lnTo>
                    <a:lnTo>
                      <a:pt x="85" y="203"/>
                    </a:lnTo>
                    <a:lnTo>
                      <a:pt x="33" y="203"/>
                    </a:lnTo>
                    <a:lnTo>
                      <a:pt x="54" y="236"/>
                    </a:lnTo>
                    <a:lnTo>
                      <a:pt x="0" y="246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4943" name="Freeform 31"/>
              <p:cNvSpPr>
                <a:spLocks/>
              </p:cNvSpPr>
              <p:nvPr/>
            </p:nvSpPr>
            <p:spPr bwMode="auto">
              <a:xfrm>
                <a:off x="4704" y="2352"/>
                <a:ext cx="288" cy="288"/>
              </a:xfrm>
              <a:custGeom>
                <a:avLst/>
                <a:gdLst>
                  <a:gd name="T0" fmla="*/ 168 w 176"/>
                  <a:gd name="T1" fmla="*/ 0 h 247"/>
                  <a:gd name="T2" fmla="*/ 175 w 176"/>
                  <a:gd name="T3" fmla="*/ 72 h 247"/>
                  <a:gd name="T4" fmla="*/ 129 w 176"/>
                  <a:gd name="T5" fmla="*/ 61 h 247"/>
                  <a:gd name="T6" fmla="*/ 142 w 176"/>
                  <a:gd name="T7" fmla="*/ 115 h 247"/>
                  <a:gd name="T8" fmla="*/ 91 w 176"/>
                  <a:gd name="T9" fmla="*/ 114 h 247"/>
                  <a:gd name="T10" fmla="*/ 110 w 176"/>
                  <a:gd name="T11" fmla="*/ 159 h 247"/>
                  <a:gd name="T12" fmla="*/ 62 w 176"/>
                  <a:gd name="T13" fmla="*/ 149 h 247"/>
                  <a:gd name="T14" fmla="*/ 85 w 176"/>
                  <a:gd name="T15" fmla="*/ 203 h 247"/>
                  <a:gd name="T16" fmla="*/ 33 w 176"/>
                  <a:gd name="T17" fmla="*/ 203 h 247"/>
                  <a:gd name="T18" fmla="*/ 54 w 176"/>
                  <a:gd name="T19" fmla="*/ 236 h 247"/>
                  <a:gd name="T20" fmla="*/ 0 w 176"/>
                  <a:gd name="T21" fmla="*/ 246 h 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6" h="247">
                    <a:moveTo>
                      <a:pt x="168" y="0"/>
                    </a:moveTo>
                    <a:lnTo>
                      <a:pt x="175" y="72"/>
                    </a:lnTo>
                    <a:lnTo>
                      <a:pt x="129" y="61"/>
                    </a:lnTo>
                    <a:lnTo>
                      <a:pt x="142" y="115"/>
                    </a:lnTo>
                    <a:lnTo>
                      <a:pt x="91" y="114"/>
                    </a:lnTo>
                    <a:lnTo>
                      <a:pt x="110" y="159"/>
                    </a:lnTo>
                    <a:lnTo>
                      <a:pt x="62" y="149"/>
                    </a:lnTo>
                    <a:lnTo>
                      <a:pt x="85" y="203"/>
                    </a:lnTo>
                    <a:lnTo>
                      <a:pt x="33" y="203"/>
                    </a:lnTo>
                    <a:lnTo>
                      <a:pt x="54" y="236"/>
                    </a:lnTo>
                    <a:lnTo>
                      <a:pt x="0" y="246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94944" name="Group 32"/>
          <p:cNvGrpSpPr>
            <a:grpSpLocks/>
          </p:cNvGrpSpPr>
          <p:nvPr/>
        </p:nvGrpSpPr>
        <p:grpSpPr bwMode="auto">
          <a:xfrm>
            <a:off x="2044700" y="2174875"/>
            <a:ext cx="5321300" cy="4078288"/>
            <a:chOff x="1288" y="1370"/>
            <a:chExt cx="3352" cy="2569"/>
          </a:xfrm>
        </p:grpSpPr>
        <p:grpSp>
          <p:nvGrpSpPr>
            <p:cNvPr id="294945" name="Group 33"/>
            <p:cNvGrpSpPr>
              <a:grpSpLocks/>
            </p:cNvGrpSpPr>
            <p:nvPr/>
          </p:nvGrpSpPr>
          <p:grpSpPr bwMode="auto">
            <a:xfrm>
              <a:off x="1288" y="1370"/>
              <a:ext cx="3352" cy="2020"/>
              <a:chOff x="1288" y="1370"/>
              <a:chExt cx="3352" cy="2020"/>
            </a:xfrm>
          </p:grpSpPr>
          <p:sp>
            <p:nvSpPr>
              <p:cNvPr id="294946" name="Line 34"/>
              <p:cNvSpPr>
                <a:spLocks noChangeShapeType="1"/>
              </p:cNvSpPr>
              <p:nvPr/>
            </p:nvSpPr>
            <p:spPr bwMode="auto">
              <a:xfrm flipV="1">
                <a:off x="3548" y="2162"/>
                <a:ext cx="136" cy="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47" name="Line 35"/>
              <p:cNvSpPr>
                <a:spLocks noChangeShapeType="1"/>
              </p:cNvSpPr>
              <p:nvPr/>
            </p:nvSpPr>
            <p:spPr bwMode="auto">
              <a:xfrm>
                <a:off x="2888" y="2738"/>
                <a:ext cx="188" cy="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48" name="Line 36"/>
              <p:cNvSpPr>
                <a:spLocks noChangeShapeType="1"/>
              </p:cNvSpPr>
              <p:nvPr/>
            </p:nvSpPr>
            <p:spPr bwMode="auto">
              <a:xfrm flipH="1">
                <a:off x="2420" y="3018"/>
                <a:ext cx="0" cy="22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49" name="Line 37"/>
              <p:cNvSpPr>
                <a:spLocks noChangeShapeType="1"/>
              </p:cNvSpPr>
              <p:nvPr/>
            </p:nvSpPr>
            <p:spPr bwMode="auto">
              <a:xfrm flipV="1">
                <a:off x="2136" y="2130"/>
                <a:ext cx="156" cy="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50" name="Line 38"/>
              <p:cNvSpPr>
                <a:spLocks noChangeShapeType="1"/>
              </p:cNvSpPr>
              <p:nvPr/>
            </p:nvSpPr>
            <p:spPr bwMode="auto">
              <a:xfrm>
                <a:off x="2516" y="2150"/>
                <a:ext cx="148" cy="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51" name="Oval 39"/>
              <p:cNvSpPr>
                <a:spLocks noChangeArrowheads="1"/>
              </p:cNvSpPr>
              <p:nvPr/>
            </p:nvSpPr>
            <p:spPr bwMode="auto">
              <a:xfrm>
                <a:off x="1588" y="278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52" name="Oval 40"/>
              <p:cNvSpPr>
                <a:spLocks noChangeArrowheads="1"/>
              </p:cNvSpPr>
              <p:nvPr/>
            </p:nvSpPr>
            <p:spPr bwMode="auto">
              <a:xfrm>
                <a:off x="1588" y="1970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53" name="Oval 41"/>
              <p:cNvSpPr>
                <a:spLocks noChangeArrowheads="1"/>
              </p:cNvSpPr>
              <p:nvPr/>
            </p:nvSpPr>
            <p:spPr bwMode="auto">
              <a:xfrm>
                <a:off x="2974" y="1598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54" name="Oval 42"/>
              <p:cNvSpPr>
                <a:spLocks noChangeArrowheads="1"/>
              </p:cNvSpPr>
              <p:nvPr/>
            </p:nvSpPr>
            <p:spPr bwMode="auto">
              <a:xfrm>
                <a:off x="2636" y="2189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55" name="Oval 43"/>
              <p:cNvSpPr>
                <a:spLocks noChangeArrowheads="1"/>
              </p:cNvSpPr>
              <p:nvPr/>
            </p:nvSpPr>
            <p:spPr bwMode="auto">
              <a:xfrm>
                <a:off x="2288" y="1994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56" name="Oval 44"/>
              <p:cNvSpPr>
                <a:spLocks noChangeArrowheads="1"/>
              </p:cNvSpPr>
              <p:nvPr/>
            </p:nvSpPr>
            <p:spPr bwMode="auto">
              <a:xfrm>
                <a:off x="1940" y="218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57" name="Oval 45"/>
              <p:cNvSpPr>
                <a:spLocks noChangeArrowheads="1"/>
              </p:cNvSpPr>
              <p:nvPr/>
            </p:nvSpPr>
            <p:spPr bwMode="auto">
              <a:xfrm>
                <a:off x="1944" y="258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58" name="Oval 46"/>
              <p:cNvSpPr>
                <a:spLocks noChangeArrowheads="1"/>
              </p:cNvSpPr>
              <p:nvPr/>
            </p:nvSpPr>
            <p:spPr bwMode="auto">
              <a:xfrm>
                <a:off x="2296" y="278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59" name="Oval 47"/>
              <p:cNvSpPr>
                <a:spLocks noChangeArrowheads="1"/>
              </p:cNvSpPr>
              <p:nvPr/>
            </p:nvSpPr>
            <p:spPr bwMode="auto">
              <a:xfrm>
                <a:off x="2654" y="257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60" name="Oval 48"/>
              <p:cNvSpPr>
                <a:spLocks noChangeArrowheads="1"/>
              </p:cNvSpPr>
              <p:nvPr/>
            </p:nvSpPr>
            <p:spPr bwMode="auto">
              <a:xfrm>
                <a:off x="2980" y="198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61" name="Oval 49"/>
              <p:cNvSpPr>
                <a:spLocks noChangeArrowheads="1"/>
              </p:cNvSpPr>
              <p:nvPr/>
            </p:nvSpPr>
            <p:spPr bwMode="auto">
              <a:xfrm>
                <a:off x="3324" y="2190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62" name="Oval 50"/>
              <p:cNvSpPr>
                <a:spLocks noChangeArrowheads="1"/>
              </p:cNvSpPr>
              <p:nvPr/>
            </p:nvSpPr>
            <p:spPr bwMode="auto">
              <a:xfrm>
                <a:off x="4064" y="220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63" name="Oval 51"/>
              <p:cNvSpPr>
                <a:spLocks noChangeArrowheads="1"/>
              </p:cNvSpPr>
              <p:nvPr/>
            </p:nvSpPr>
            <p:spPr bwMode="auto">
              <a:xfrm>
                <a:off x="3676" y="1994"/>
                <a:ext cx="240" cy="240"/>
              </a:xfrm>
              <a:prstGeom prst="ellipse">
                <a:avLst/>
              </a:prstGeom>
              <a:solidFill>
                <a:srgbClr val="0066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64" name="Oval 52"/>
              <p:cNvSpPr>
                <a:spLocks noChangeArrowheads="1"/>
              </p:cNvSpPr>
              <p:nvPr/>
            </p:nvSpPr>
            <p:spPr bwMode="auto">
              <a:xfrm>
                <a:off x="3700" y="1718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65" name="Oval 53"/>
              <p:cNvSpPr>
                <a:spLocks noChangeArrowheads="1"/>
              </p:cNvSpPr>
              <p:nvPr/>
            </p:nvSpPr>
            <p:spPr bwMode="auto">
              <a:xfrm>
                <a:off x="3912" y="1746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66" name="Oval 54"/>
              <p:cNvSpPr>
                <a:spLocks noChangeArrowheads="1"/>
              </p:cNvSpPr>
              <p:nvPr/>
            </p:nvSpPr>
            <p:spPr bwMode="auto">
              <a:xfrm>
                <a:off x="4348" y="2354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67" name="Oval 55"/>
              <p:cNvSpPr>
                <a:spLocks noChangeArrowheads="1"/>
              </p:cNvSpPr>
              <p:nvPr/>
            </p:nvSpPr>
            <p:spPr bwMode="auto">
              <a:xfrm>
                <a:off x="3284" y="1370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68" name="Oval 56"/>
              <p:cNvSpPr>
                <a:spLocks noChangeArrowheads="1"/>
              </p:cNvSpPr>
              <p:nvPr/>
            </p:nvSpPr>
            <p:spPr bwMode="auto">
              <a:xfrm>
                <a:off x="2324" y="164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69" name="Oval 57"/>
              <p:cNvSpPr>
                <a:spLocks noChangeArrowheads="1"/>
              </p:cNvSpPr>
              <p:nvPr/>
            </p:nvSpPr>
            <p:spPr bwMode="auto">
              <a:xfrm>
                <a:off x="2336" y="322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70" name="Oval 58"/>
              <p:cNvSpPr>
                <a:spLocks noChangeArrowheads="1"/>
              </p:cNvSpPr>
              <p:nvPr/>
            </p:nvSpPr>
            <p:spPr bwMode="auto">
              <a:xfrm>
                <a:off x="3056" y="2778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71" name="Oval 59"/>
              <p:cNvSpPr>
                <a:spLocks noChangeArrowheads="1"/>
              </p:cNvSpPr>
              <p:nvPr/>
            </p:nvSpPr>
            <p:spPr bwMode="auto">
              <a:xfrm>
                <a:off x="1300" y="2234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72" name="Oval 60"/>
              <p:cNvSpPr>
                <a:spLocks noChangeArrowheads="1"/>
              </p:cNvSpPr>
              <p:nvPr/>
            </p:nvSpPr>
            <p:spPr bwMode="auto">
              <a:xfrm>
                <a:off x="1288" y="262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73" name="Oval 61"/>
              <p:cNvSpPr>
                <a:spLocks noChangeArrowheads="1"/>
              </p:cNvSpPr>
              <p:nvPr/>
            </p:nvSpPr>
            <p:spPr bwMode="auto">
              <a:xfrm>
                <a:off x="3360" y="262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74" name="Line 62"/>
              <p:cNvSpPr>
                <a:spLocks noChangeShapeType="1"/>
              </p:cNvSpPr>
              <p:nvPr/>
            </p:nvSpPr>
            <p:spPr bwMode="auto">
              <a:xfrm>
                <a:off x="4236" y="2350"/>
                <a:ext cx="124" cy="4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75" name="Line 63"/>
              <p:cNvSpPr>
                <a:spLocks noChangeShapeType="1"/>
              </p:cNvSpPr>
              <p:nvPr/>
            </p:nvSpPr>
            <p:spPr bwMode="auto">
              <a:xfrm flipH="1">
                <a:off x="4168" y="2446"/>
                <a:ext cx="16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76" name="Line 64"/>
              <p:cNvSpPr>
                <a:spLocks noChangeShapeType="1"/>
              </p:cNvSpPr>
              <p:nvPr/>
            </p:nvSpPr>
            <p:spPr bwMode="auto">
              <a:xfrm flipV="1">
                <a:off x="3872" y="1862"/>
                <a:ext cx="100" cy="1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77" name="Line 65"/>
              <p:cNvSpPr>
                <a:spLocks noChangeShapeType="1"/>
              </p:cNvSpPr>
              <p:nvPr/>
            </p:nvSpPr>
            <p:spPr bwMode="auto">
              <a:xfrm flipH="1" flipV="1">
                <a:off x="3788" y="1890"/>
                <a:ext cx="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78" name="Line 66"/>
              <p:cNvSpPr>
                <a:spLocks noChangeShapeType="1"/>
              </p:cNvSpPr>
              <p:nvPr/>
            </p:nvSpPr>
            <p:spPr bwMode="auto">
              <a:xfrm>
                <a:off x="3444" y="2426"/>
                <a:ext cx="0" cy="1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79" name="Line 67"/>
              <p:cNvSpPr>
                <a:spLocks noChangeShapeType="1"/>
              </p:cNvSpPr>
              <p:nvPr/>
            </p:nvSpPr>
            <p:spPr bwMode="auto">
              <a:xfrm flipV="1">
                <a:off x="3100" y="183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80" name="Line 68"/>
              <p:cNvSpPr>
                <a:spLocks noChangeShapeType="1"/>
              </p:cNvSpPr>
              <p:nvPr/>
            </p:nvSpPr>
            <p:spPr bwMode="auto">
              <a:xfrm flipV="1">
                <a:off x="3172" y="1466"/>
                <a:ext cx="164" cy="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81" name="Line 69"/>
              <p:cNvSpPr>
                <a:spLocks noChangeShapeType="1"/>
              </p:cNvSpPr>
              <p:nvPr/>
            </p:nvSpPr>
            <p:spPr bwMode="auto">
              <a:xfrm flipV="1">
                <a:off x="2408" y="1802"/>
                <a:ext cx="0" cy="1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82" name="Line 70"/>
              <p:cNvSpPr>
                <a:spLocks noChangeShapeType="1"/>
              </p:cNvSpPr>
              <p:nvPr/>
            </p:nvSpPr>
            <p:spPr bwMode="auto">
              <a:xfrm flipV="1">
                <a:off x="2860" y="2158"/>
                <a:ext cx="132" cy="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83" name="Line 71"/>
              <p:cNvSpPr>
                <a:spLocks noChangeShapeType="1"/>
              </p:cNvSpPr>
              <p:nvPr/>
            </p:nvSpPr>
            <p:spPr bwMode="auto">
              <a:xfrm>
                <a:off x="3212" y="2158"/>
                <a:ext cx="132" cy="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84" name="Line 72"/>
              <p:cNvSpPr>
                <a:spLocks noChangeShapeType="1"/>
              </p:cNvSpPr>
              <p:nvPr/>
            </p:nvSpPr>
            <p:spPr bwMode="auto">
              <a:xfrm>
                <a:off x="2732" y="2426"/>
                <a:ext cx="0" cy="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85" name="Line 73"/>
              <p:cNvSpPr>
                <a:spLocks noChangeShapeType="1"/>
              </p:cNvSpPr>
              <p:nvPr/>
            </p:nvSpPr>
            <p:spPr bwMode="auto">
              <a:xfrm>
                <a:off x="2784" y="2422"/>
                <a:ext cx="0" cy="1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86" name="Line 74"/>
              <p:cNvSpPr>
                <a:spLocks noChangeShapeType="1"/>
              </p:cNvSpPr>
              <p:nvPr/>
            </p:nvSpPr>
            <p:spPr bwMode="auto">
              <a:xfrm flipV="1">
                <a:off x="2176" y="2178"/>
                <a:ext cx="132" cy="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87" name="Line 75"/>
              <p:cNvSpPr>
                <a:spLocks noChangeShapeType="1"/>
              </p:cNvSpPr>
              <p:nvPr/>
            </p:nvSpPr>
            <p:spPr bwMode="auto">
              <a:xfrm flipH="1">
                <a:off x="2056" y="2422"/>
                <a:ext cx="4" cy="1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88" name="Line 76"/>
              <p:cNvSpPr>
                <a:spLocks noChangeShapeType="1"/>
              </p:cNvSpPr>
              <p:nvPr/>
            </p:nvSpPr>
            <p:spPr bwMode="auto">
              <a:xfrm>
                <a:off x="2156" y="2774"/>
                <a:ext cx="140" cy="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89" name="Line 77"/>
              <p:cNvSpPr>
                <a:spLocks noChangeShapeType="1"/>
              </p:cNvSpPr>
              <p:nvPr/>
            </p:nvSpPr>
            <p:spPr bwMode="auto">
              <a:xfrm>
                <a:off x="2180" y="2734"/>
                <a:ext cx="144" cy="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90" name="Line 78"/>
              <p:cNvSpPr>
                <a:spLocks noChangeShapeType="1"/>
              </p:cNvSpPr>
              <p:nvPr/>
            </p:nvSpPr>
            <p:spPr bwMode="auto">
              <a:xfrm flipV="1">
                <a:off x="2516" y="2758"/>
                <a:ext cx="160" cy="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91" name="Line 79"/>
              <p:cNvSpPr>
                <a:spLocks noChangeShapeType="1"/>
              </p:cNvSpPr>
              <p:nvPr/>
            </p:nvSpPr>
            <p:spPr bwMode="auto">
              <a:xfrm flipH="1">
                <a:off x="1816" y="2770"/>
                <a:ext cx="144" cy="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92" name="Line 80"/>
              <p:cNvSpPr>
                <a:spLocks noChangeShapeType="1"/>
              </p:cNvSpPr>
              <p:nvPr/>
            </p:nvSpPr>
            <p:spPr bwMode="auto">
              <a:xfrm flipH="1" flipV="1">
                <a:off x="1812" y="2154"/>
                <a:ext cx="140" cy="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93" name="Line 81"/>
              <p:cNvSpPr>
                <a:spLocks noChangeShapeType="1"/>
              </p:cNvSpPr>
              <p:nvPr/>
            </p:nvSpPr>
            <p:spPr bwMode="auto">
              <a:xfrm flipH="1">
                <a:off x="1444" y="2154"/>
                <a:ext cx="152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94" name="Line 82"/>
              <p:cNvSpPr>
                <a:spLocks noChangeShapeType="1"/>
              </p:cNvSpPr>
              <p:nvPr/>
            </p:nvSpPr>
            <p:spPr bwMode="auto">
              <a:xfrm flipH="1" flipV="1">
                <a:off x="1436" y="2750"/>
                <a:ext cx="16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95" name="Line 83"/>
              <p:cNvSpPr>
                <a:spLocks noChangeShapeType="1"/>
              </p:cNvSpPr>
              <p:nvPr/>
            </p:nvSpPr>
            <p:spPr bwMode="auto">
              <a:xfrm>
                <a:off x="3908" y="2158"/>
                <a:ext cx="180" cy="1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96" name="Oval 84"/>
              <p:cNvSpPr>
                <a:spLocks noChangeArrowheads="1"/>
              </p:cNvSpPr>
              <p:nvPr/>
            </p:nvSpPr>
            <p:spPr bwMode="auto">
              <a:xfrm>
                <a:off x="4092" y="2634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97" name="Oval 85"/>
              <p:cNvSpPr>
                <a:spLocks noChangeArrowheads="1"/>
              </p:cNvSpPr>
              <p:nvPr/>
            </p:nvSpPr>
            <p:spPr bwMode="auto">
              <a:xfrm>
                <a:off x="4472" y="2086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4998" name="Line 86"/>
              <p:cNvSpPr>
                <a:spLocks noChangeShapeType="1"/>
              </p:cNvSpPr>
              <p:nvPr/>
            </p:nvSpPr>
            <p:spPr bwMode="auto">
              <a:xfrm flipV="1">
                <a:off x="4296" y="2178"/>
                <a:ext cx="224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4999" name="Text Box 87"/>
            <p:cNvSpPr txBox="1">
              <a:spLocks noChangeArrowheads="1"/>
            </p:cNvSpPr>
            <p:nvPr/>
          </p:nvSpPr>
          <p:spPr bwMode="auto">
            <a:xfrm>
              <a:off x="1584" y="3651"/>
              <a:ext cx="14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GB" sz="2400" b="1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ADRENALINE</a:t>
              </a:r>
              <a:endParaRPr lang="en-GB" altLang="en-GB" sz="2400">
                <a:solidFill>
                  <a:srgbClr val="FF3300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94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94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94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Freeform 2"/>
          <p:cNvSpPr>
            <a:spLocks/>
          </p:cNvSpPr>
          <p:nvPr/>
        </p:nvSpPr>
        <p:spPr bwMode="auto">
          <a:xfrm>
            <a:off x="1371600" y="1143000"/>
            <a:ext cx="6921500" cy="4521200"/>
          </a:xfrm>
          <a:custGeom>
            <a:avLst/>
            <a:gdLst>
              <a:gd name="T0" fmla="*/ 0 w 4360"/>
              <a:gd name="T1" fmla="*/ 1346 h 2848"/>
              <a:gd name="T2" fmla="*/ 267 w 4360"/>
              <a:gd name="T3" fmla="*/ 2759 h 2848"/>
              <a:gd name="T4" fmla="*/ 910 w 4360"/>
              <a:gd name="T5" fmla="*/ 2848 h 2848"/>
              <a:gd name="T6" fmla="*/ 2398 w 4360"/>
              <a:gd name="T7" fmla="*/ 2826 h 2848"/>
              <a:gd name="T8" fmla="*/ 2615 w 4360"/>
              <a:gd name="T9" fmla="*/ 2370 h 2848"/>
              <a:gd name="T10" fmla="*/ 2744 w 4360"/>
              <a:gd name="T11" fmla="*/ 2364 h 2848"/>
              <a:gd name="T12" fmla="*/ 2880 w 4360"/>
              <a:gd name="T13" fmla="*/ 2612 h 2848"/>
              <a:gd name="T14" fmla="*/ 3339 w 4360"/>
              <a:gd name="T15" fmla="*/ 2629 h 2848"/>
              <a:gd name="T16" fmla="*/ 3797 w 4360"/>
              <a:gd name="T17" fmla="*/ 2480 h 2848"/>
              <a:gd name="T18" fmla="*/ 4053 w 4360"/>
              <a:gd name="T19" fmla="*/ 2245 h 2848"/>
              <a:gd name="T20" fmla="*/ 4224 w 4360"/>
              <a:gd name="T21" fmla="*/ 1883 h 2848"/>
              <a:gd name="T22" fmla="*/ 4316 w 4360"/>
              <a:gd name="T23" fmla="*/ 1580 h 2848"/>
              <a:gd name="T24" fmla="*/ 4360 w 4360"/>
              <a:gd name="T25" fmla="*/ 1172 h 2848"/>
              <a:gd name="T26" fmla="*/ 4043 w 4360"/>
              <a:gd name="T27" fmla="*/ 964 h 2848"/>
              <a:gd name="T28" fmla="*/ 2518 w 4360"/>
              <a:gd name="T29" fmla="*/ 0 h 2848"/>
              <a:gd name="T30" fmla="*/ 1635 w 4360"/>
              <a:gd name="T31" fmla="*/ 575 h 2848"/>
              <a:gd name="T32" fmla="*/ 678 w 4360"/>
              <a:gd name="T33" fmla="*/ 583 h 2848"/>
              <a:gd name="T34" fmla="*/ 0 w 4360"/>
              <a:gd name="T35" fmla="*/ 1346 h 2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360" h="2848">
                <a:moveTo>
                  <a:pt x="0" y="1346"/>
                </a:moveTo>
                <a:lnTo>
                  <a:pt x="267" y="2759"/>
                </a:lnTo>
                <a:lnTo>
                  <a:pt x="910" y="2848"/>
                </a:lnTo>
                <a:lnTo>
                  <a:pt x="2398" y="2826"/>
                </a:lnTo>
                <a:lnTo>
                  <a:pt x="2615" y="2370"/>
                </a:lnTo>
                <a:lnTo>
                  <a:pt x="2744" y="2364"/>
                </a:lnTo>
                <a:lnTo>
                  <a:pt x="2880" y="2612"/>
                </a:lnTo>
                <a:lnTo>
                  <a:pt x="3339" y="2629"/>
                </a:lnTo>
                <a:lnTo>
                  <a:pt x="3797" y="2480"/>
                </a:lnTo>
                <a:lnTo>
                  <a:pt x="4053" y="2245"/>
                </a:lnTo>
                <a:lnTo>
                  <a:pt x="4224" y="1883"/>
                </a:lnTo>
                <a:lnTo>
                  <a:pt x="4316" y="1580"/>
                </a:lnTo>
                <a:lnTo>
                  <a:pt x="4360" y="1172"/>
                </a:lnTo>
                <a:lnTo>
                  <a:pt x="4043" y="964"/>
                </a:lnTo>
                <a:lnTo>
                  <a:pt x="2518" y="0"/>
                </a:lnTo>
                <a:lnTo>
                  <a:pt x="1635" y="575"/>
                </a:lnTo>
                <a:lnTo>
                  <a:pt x="678" y="583"/>
                </a:lnTo>
                <a:lnTo>
                  <a:pt x="0" y="1346"/>
                </a:lnTo>
                <a:close/>
              </a:path>
            </a:pathLst>
          </a:custGeom>
          <a:solidFill>
            <a:schemeClr val="folHlink"/>
          </a:solidFill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5939" name="Oval 3" descr="75%"/>
          <p:cNvSpPr>
            <a:spLocks noChangeArrowheads="1"/>
          </p:cNvSpPr>
          <p:nvPr/>
        </p:nvSpPr>
        <p:spPr bwMode="auto">
          <a:xfrm>
            <a:off x="2209800" y="5032375"/>
            <a:ext cx="609600" cy="457200"/>
          </a:xfrm>
          <a:prstGeom prst="ellipse">
            <a:avLst/>
          </a:prstGeom>
          <a:pattFill prst="pct75">
            <a:fgClr>
              <a:srgbClr val="F94E19"/>
            </a:fgClr>
            <a:bgClr>
              <a:srgbClr val="FFFFFF"/>
            </a:bgClr>
          </a:patt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5940" name="Oval 4" descr="75%"/>
          <p:cNvSpPr>
            <a:spLocks noChangeArrowheads="1"/>
          </p:cNvSpPr>
          <p:nvPr/>
        </p:nvSpPr>
        <p:spPr bwMode="auto">
          <a:xfrm rot="-3216454">
            <a:off x="2239963" y="2501900"/>
            <a:ext cx="609600" cy="533400"/>
          </a:xfrm>
          <a:prstGeom prst="ellipse">
            <a:avLst/>
          </a:prstGeom>
          <a:pattFill prst="pct75">
            <a:fgClr>
              <a:srgbClr val="F94E19"/>
            </a:fgClr>
            <a:bgClr>
              <a:srgbClr val="FFFFFF"/>
            </a:bgClr>
          </a:patt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5941" name="Oval 5" descr="75%"/>
          <p:cNvSpPr>
            <a:spLocks noChangeArrowheads="1"/>
          </p:cNvSpPr>
          <p:nvPr/>
        </p:nvSpPr>
        <p:spPr bwMode="auto">
          <a:xfrm rot="-3216454">
            <a:off x="4229100" y="2098675"/>
            <a:ext cx="609600" cy="533400"/>
          </a:xfrm>
          <a:prstGeom prst="ellipse">
            <a:avLst/>
          </a:prstGeom>
          <a:pattFill prst="pct75">
            <a:fgClr>
              <a:srgbClr val="F94E19"/>
            </a:fgClr>
            <a:bgClr>
              <a:srgbClr val="FFFFFF"/>
            </a:bgClr>
          </a:patt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5942" name="Oval 6" descr="75%"/>
          <p:cNvSpPr>
            <a:spLocks noChangeArrowheads="1"/>
          </p:cNvSpPr>
          <p:nvPr/>
        </p:nvSpPr>
        <p:spPr bwMode="auto">
          <a:xfrm rot="3216454" flipH="1">
            <a:off x="6362700" y="2403475"/>
            <a:ext cx="609600" cy="533400"/>
          </a:xfrm>
          <a:prstGeom prst="ellipse">
            <a:avLst/>
          </a:prstGeom>
          <a:pattFill prst="pct75">
            <a:fgClr>
              <a:srgbClr val="9F6AF4"/>
            </a:fgClr>
            <a:bgClr>
              <a:srgbClr val="FFFFFF"/>
            </a:bgClr>
          </a:patt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5943" name="Oval 7" descr="60%"/>
          <p:cNvSpPr>
            <a:spLocks noChangeArrowheads="1"/>
          </p:cNvSpPr>
          <p:nvPr/>
        </p:nvSpPr>
        <p:spPr bwMode="auto">
          <a:xfrm rot="844237" flipH="1">
            <a:off x="3505200" y="3660775"/>
            <a:ext cx="693738" cy="617538"/>
          </a:xfrm>
          <a:prstGeom prst="ellipse">
            <a:avLst/>
          </a:prstGeom>
          <a:pattFill prst="pct60">
            <a:fgClr>
              <a:srgbClr val="00D600"/>
            </a:fgClr>
            <a:bgClr>
              <a:srgbClr val="FFFFFF"/>
            </a:bgClr>
          </a:patt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5944" name="Line 8"/>
          <p:cNvSpPr>
            <a:spLocks noChangeShapeType="1"/>
          </p:cNvSpPr>
          <p:nvPr/>
        </p:nvSpPr>
        <p:spPr bwMode="auto">
          <a:xfrm flipV="1">
            <a:off x="1416050" y="2341563"/>
            <a:ext cx="1044575" cy="11509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5945" name="Line 9"/>
          <p:cNvSpPr>
            <a:spLocks noChangeShapeType="1"/>
          </p:cNvSpPr>
          <p:nvPr/>
        </p:nvSpPr>
        <p:spPr bwMode="auto">
          <a:xfrm flipH="1" flipV="1">
            <a:off x="2447925" y="2068513"/>
            <a:ext cx="12700" cy="273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5946" name="Line 10"/>
          <p:cNvSpPr>
            <a:spLocks noChangeShapeType="1"/>
          </p:cNvSpPr>
          <p:nvPr/>
        </p:nvSpPr>
        <p:spPr bwMode="auto">
          <a:xfrm flipV="1">
            <a:off x="2460625" y="2328863"/>
            <a:ext cx="1506538" cy="12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5947" name="Line 11"/>
          <p:cNvSpPr>
            <a:spLocks noChangeShapeType="1"/>
          </p:cNvSpPr>
          <p:nvPr/>
        </p:nvSpPr>
        <p:spPr bwMode="auto">
          <a:xfrm flipV="1">
            <a:off x="3967163" y="2068513"/>
            <a:ext cx="12700" cy="260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5948" name="Line 12"/>
          <p:cNvSpPr>
            <a:spLocks noChangeShapeType="1"/>
          </p:cNvSpPr>
          <p:nvPr/>
        </p:nvSpPr>
        <p:spPr bwMode="auto">
          <a:xfrm flipV="1">
            <a:off x="3979863" y="1403350"/>
            <a:ext cx="1376362" cy="925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5949" name="Line 13"/>
          <p:cNvSpPr>
            <a:spLocks noChangeShapeType="1"/>
          </p:cNvSpPr>
          <p:nvPr/>
        </p:nvSpPr>
        <p:spPr bwMode="auto">
          <a:xfrm flipV="1">
            <a:off x="5356225" y="1143000"/>
            <a:ext cx="0" cy="260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5950" name="Freeform 14"/>
          <p:cNvSpPr>
            <a:spLocks/>
          </p:cNvSpPr>
          <p:nvPr/>
        </p:nvSpPr>
        <p:spPr bwMode="auto">
          <a:xfrm>
            <a:off x="5368925" y="1403350"/>
            <a:ext cx="2892425" cy="1866900"/>
          </a:xfrm>
          <a:custGeom>
            <a:avLst/>
            <a:gdLst>
              <a:gd name="T0" fmla="*/ 0 w 1822"/>
              <a:gd name="T1" fmla="*/ 0 h 1176"/>
              <a:gd name="T2" fmla="*/ 1822 w 1822"/>
              <a:gd name="T3" fmla="*/ 1176 h 117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22" h="1176">
                <a:moveTo>
                  <a:pt x="0" y="0"/>
                </a:moveTo>
                <a:lnTo>
                  <a:pt x="1822" y="1176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95951" name="Group 15"/>
          <p:cNvGrpSpPr>
            <a:grpSpLocks/>
          </p:cNvGrpSpPr>
          <p:nvPr/>
        </p:nvGrpSpPr>
        <p:grpSpPr bwMode="auto">
          <a:xfrm>
            <a:off x="1981200" y="2274888"/>
            <a:ext cx="4757738" cy="2987675"/>
            <a:chOff x="1248" y="1433"/>
            <a:chExt cx="2997" cy="1882"/>
          </a:xfrm>
        </p:grpSpPr>
        <p:grpSp>
          <p:nvGrpSpPr>
            <p:cNvPr id="295952" name="Group 16"/>
            <p:cNvGrpSpPr>
              <a:grpSpLocks/>
            </p:cNvGrpSpPr>
            <p:nvPr/>
          </p:nvGrpSpPr>
          <p:grpSpPr bwMode="auto">
            <a:xfrm rot="-18134117">
              <a:off x="1234" y="1742"/>
              <a:ext cx="350" cy="322"/>
              <a:chOff x="2192" y="2272"/>
              <a:chExt cx="350" cy="322"/>
            </a:xfrm>
          </p:grpSpPr>
          <p:sp>
            <p:nvSpPr>
              <p:cNvPr id="295953" name="Freeform 17"/>
              <p:cNvSpPr>
                <a:spLocks/>
              </p:cNvSpPr>
              <p:nvPr/>
            </p:nvSpPr>
            <p:spPr bwMode="auto">
              <a:xfrm>
                <a:off x="2304" y="2288"/>
                <a:ext cx="142" cy="274"/>
              </a:xfrm>
              <a:custGeom>
                <a:avLst/>
                <a:gdLst>
                  <a:gd name="T0" fmla="*/ 0 w 142"/>
                  <a:gd name="T1" fmla="*/ 0 h 274"/>
                  <a:gd name="T2" fmla="*/ 66 w 142"/>
                  <a:gd name="T3" fmla="*/ 32 h 274"/>
                  <a:gd name="T4" fmla="*/ 32 w 142"/>
                  <a:gd name="T5" fmla="*/ 66 h 274"/>
                  <a:gd name="T6" fmla="*/ 84 w 142"/>
                  <a:gd name="T7" fmla="*/ 82 h 274"/>
                  <a:gd name="T8" fmla="*/ 57 w 142"/>
                  <a:gd name="T9" fmla="*/ 126 h 274"/>
                  <a:gd name="T10" fmla="*/ 104 w 142"/>
                  <a:gd name="T11" fmla="*/ 134 h 274"/>
                  <a:gd name="T12" fmla="*/ 70 w 142"/>
                  <a:gd name="T13" fmla="*/ 169 h 274"/>
                  <a:gd name="T14" fmla="*/ 129 w 142"/>
                  <a:gd name="T15" fmla="*/ 177 h 274"/>
                  <a:gd name="T16" fmla="*/ 102 w 142"/>
                  <a:gd name="T17" fmla="*/ 222 h 274"/>
                  <a:gd name="T18" fmla="*/ 141 w 142"/>
                  <a:gd name="T19" fmla="*/ 221 h 274"/>
                  <a:gd name="T20" fmla="*/ 121 w 142"/>
                  <a:gd name="T21" fmla="*/ 273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2" h="274">
                    <a:moveTo>
                      <a:pt x="0" y="0"/>
                    </a:moveTo>
                    <a:lnTo>
                      <a:pt x="66" y="32"/>
                    </a:lnTo>
                    <a:lnTo>
                      <a:pt x="32" y="66"/>
                    </a:lnTo>
                    <a:lnTo>
                      <a:pt x="84" y="82"/>
                    </a:lnTo>
                    <a:lnTo>
                      <a:pt x="57" y="126"/>
                    </a:lnTo>
                    <a:lnTo>
                      <a:pt x="104" y="134"/>
                    </a:lnTo>
                    <a:lnTo>
                      <a:pt x="70" y="169"/>
                    </a:lnTo>
                    <a:lnTo>
                      <a:pt x="129" y="177"/>
                    </a:lnTo>
                    <a:lnTo>
                      <a:pt x="102" y="222"/>
                    </a:lnTo>
                    <a:lnTo>
                      <a:pt x="141" y="221"/>
                    </a:lnTo>
                    <a:lnTo>
                      <a:pt x="121" y="27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5954" name="Freeform 18"/>
              <p:cNvSpPr>
                <a:spLocks/>
              </p:cNvSpPr>
              <p:nvPr/>
            </p:nvSpPr>
            <p:spPr bwMode="auto">
              <a:xfrm>
                <a:off x="2400" y="2272"/>
                <a:ext cx="142" cy="274"/>
              </a:xfrm>
              <a:custGeom>
                <a:avLst/>
                <a:gdLst>
                  <a:gd name="T0" fmla="*/ 0 w 142"/>
                  <a:gd name="T1" fmla="*/ 0 h 274"/>
                  <a:gd name="T2" fmla="*/ 66 w 142"/>
                  <a:gd name="T3" fmla="*/ 32 h 274"/>
                  <a:gd name="T4" fmla="*/ 32 w 142"/>
                  <a:gd name="T5" fmla="*/ 66 h 274"/>
                  <a:gd name="T6" fmla="*/ 84 w 142"/>
                  <a:gd name="T7" fmla="*/ 82 h 274"/>
                  <a:gd name="T8" fmla="*/ 57 w 142"/>
                  <a:gd name="T9" fmla="*/ 126 h 274"/>
                  <a:gd name="T10" fmla="*/ 104 w 142"/>
                  <a:gd name="T11" fmla="*/ 134 h 274"/>
                  <a:gd name="T12" fmla="*/ 70 w 142"/>
                  <a:gd name="T13" fmla="*/ 169 h 274"/>
                  <a:gd name="T14" fmla="*/ 129 w 142"/>
                  <a:gd name="T15" fmla="*/ 177 h 274"/>
                  <a:gd name="T16" fmla="*/ 102 w 142"/>
                  <a:gd name="T17" fmla="*/ 222 h 274"/>
                  <a:gd name="T18" fmla="*/ 141 w 142"/>
                  <a:gd name="T19" fmla="*/ 221 h 274"/>
                  <a:gd name="T20" fmla="*/ 121 w 142"/>
                  <a:gd name="T21" fmla="*/ 273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2" h="274">
                    <a:moveTo>
                      <a:pt x="0" y="0"/>
                    </a:moveTo>
                    <a:lnTo>
                      <a:pt x="66" y="32"/>
                    </a:lnTo>
                    <a:lnTo>
                      <a:pt x="32" y="66"/>
                    </a:lnTo>
                    <a:lnTo>
                      <a:pt x="84" y="82"/>
                    </a:lnTo>
                    <a:lnTo>
                      <a:pt x="57" y="126"/>
                    </a:lnTo>
                    <a:lnTo>
                      <a:pt x="104" y="134"/>
                    </a:lnTo>
                    <a:lnTo>
                      <a:pt x="70" y="169"/>
                    </a:lnTo>
                    <a:lnTo>
                      <a:pt x="129" y="177"/>
                    </a:lnTo>
                    <a:lnTo>
                      <a:pt x="102" y="222"/>
                    </a:lnTo>
                    <a:lnTo>
                      <a:pt x="141" y="221"/>
                    </a:lnTo>
                    <a:lnTo>
                      <a:pt x="121" y="27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5955" name="Freeform 19"/>
              <p:cNvSpPr>
                <a:spLocks/>
              </p:cNvSpPr>
              <p:nvPr/>
            </p:nvSpPr>
            <p:spPr bwMode="auto">
              <a:xfrm>
                <a:off x="2192" y="2320"/>
                <a:ext cx="142" cy="274"/>
              </a:xfrm>
              <a:custGeom>
                <a:avLst/>
                <a:gdLst>
                  <a:gd name="T0" fmla="*/ 0 w 142"/>
                  <a:gd name="T1" fmla="*/ 0 h 274"/>
                  <a:gd name="T2" fmla="*/ 66 w 142"/>
                  <a:gd name="T3" fmla="*/ 32 h 274"/>
                  <a:gd name="T4" fmla="*/ 32 w 142"/>
                  <a:gd name="T5" fmla="*/ 66 h 274"/>
                  <a:gd name="T6" fmla="*/ 84 w 142"/>
                  <a:gd name="T7" fmla="*/ 82 h 274"/>
                  <a:gd name="T8" fmla="*/ 57 w 142"/>
                  <a:gd name="T9" fmla="*/ 126 h 274"/>
                  <a:gd name="T10" fmla="*/ 104 w 142"/>
                  <a:gd name="T11" fmla="*/ 134 h 274"/>
                  <a:gd name="T12" fmla="*/ 70 w 142"/>
                  <a:gd name="T13" fmla="*/ 169 h 274"/>
                  <a:gd name="T14" fmla="*/ 129 w 142"/>
                  <a:gd name="T15" fmla="*/ 177 h 274"/>
                  <a:gd name="T16" fmla="*/ 102 w 142"/>
                  <a:gd name="T17" fmla="*/ 222 h 274"/>
                  <a:gd name="T18" fmla="*/ 141 w 142"/>
                  <a:gd name="T19" fmla="*/ 221 h 274"/>
                  <a:gd name="T20" fmla="*/ 121 w 142"/>
                  <a:gd name="T21" fmla="*/ 273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2" h="274">
                    <a:moveTo>
                      <a:pt x="0" y="0"/>
                    </a:moveTo>
                    <a:lnTo>
                      <a:pt x="66" y="32"/>
                    </a:lnTo>
                    <a:lnTo>
                      <a:pt x="32" y="66"/>
                    </a:lnTo>
                    <a:lnTo>
                      <a:pt x="84" y="82"/>
                    </a:lnTo>
                    <a:lnTo>
                      <a:pt x="57" y="126"/>
                    </a:lnTo>
                    <a:lnTo>
                      <a:pt x="104" y="134"/>
                    </a:lnTo>
                    <a:lnTo>
                      <a:pt x="70" y="169"/>
                    </a:lnTo>
                    <a:lnTo>
                      <a:pt x="129" y="177"/>
                    </a:lnTo>
                    <a:lnTo>
                      <a:pt x="102" y="222"/>
                    </a:lnTo>
                    <a:lnTo>
                      <a:pt x="141" y="221"/>
                    </a:lnTo>
                    <a:lnTo>
                      <a:pt x="121" y="27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5956" name="Group 20"/>
            <p:cNvGrpSpPr>
              <a:grpSpLocks/>
            </p:cNvGrpSpPr>
            <p:nvPr/>
          </p:nvGrpSpPr>
          <p:grpSpPr bwMode="auto">
            <a:xfrm>
              <a:off x="1509" y="3028"/>
              <a:ext cx="306" cy="287"/>
              <a:chOff x="2256" y="3594"/>
              <a:chExt cx="306" cy="287"/>
            </a:xfrm>
          </p:grpSpPr>
          <p:sp>
            <p:nvSpPr>
              <p:cNvPr id="295957" name="Freeform 21"/>
              <p:cNvSpPr>
                <a:spLocks/>
              </p:cNvSpPr>
              <p:nvPr/>
            </p:nvSpPr>
            <p:spPr bwMode="auto">
              <a:xfrm>
                <a:off x="2320" y="3610"/>
                <a:ext cx="146" cy="271"/>
              </a:xfrm>
              <a:custGeom>
                <a:avLst/>
                <a:gdLst>
                  <a:gd name="T0" fmla="*/ 127 w 146"/>
                  <a:gd name="T1" fmla="*/ 0 h 271"/>
                  <a:gd name="T2" fmla="*/ 145 w 146"/>
                  <a:gd name="T3" fmla="*/ 71 h 271"/>
                  <a:gd name="T4" fmla="*/ 98 w 146"/>
                  <a:gd name="T5" fmla="*/ 67 h 271"/>
                  <a:gd name="T6" fmla="*/ 120 w 146"/>
                  <a:gd name="T7" fmla="*/ 118 h 271"/>
                  <a:gd name="T8" fmla="*/ 69 w 146"/>
                  <a:gd name="T9" fmla="*/ 125 h 271"/>
                  <a:gd name="T10" fmla="*/ 94 w 146"/>
                  <a:gd name="T11" fmla="*/ 167 h 271"/>
                  <a:gd name="T12" fmla="*/ 45 w 146"/>
                  <a:gd name="T13" fmla="*/ 164 h 271"/>
                  <a:gd name="T14" fmla="*/ 78 w 146"/>
                  <a:gd name="T15" fmla="*/ 214 h 271"/>
                  <a:gd name="T16" fmla="*/ 26 w 146"/>
                  <a:gd name="T17" fmla="*/ 222 h 271"/>
                  <a:gd name="T18" fmla="*/ 53 w 146"/>
                  <a:gd name="T19" fmla="*/ 252 h 271"/>
                  <a:gd name="T20" fmla="*/ 0 w 146"/>
                  <a:gd name="T21" fmla="*/ 27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6" h="271">
                    <a:moveTo>
                      <a:pt x="127" y="0"/>
                    </a:moveTo>
                    <a:lnTo>
                      <a:pt x="145" y="71"/>
                    </a:lnTo>
                    <a:lnTo>
                      <a:pt x="98" y="67"/>
                    </a:lnTo>
                    <a:lnTo>
                      <a:pt x="120" y="118"/>
                    </a:lnTo>
                    <a:lnTo>
                      <a:pt x="69" y="125"/>
                    </a:lnTo>
                    <a:lnTo>
                      <a:pt x="94" y="167"/>
                    </a:lnTo>
                    <a:lnTo>
                      <a:pt x="45" y="164"/>
                    </a:lnTo>
                    <a:lnTo>
                      <a:pt x="78" y="214"/>
                    </a:lnTo>
                    <a:lnTo>
                      <a:pt x="26" y="222"/>
                    </a:lnTo>
                    <a:lnTo>
                      <a:pt x="53" y="252"/>
                    </a:lnTo>
                    <a:lnTo>
                      <a:pt x="0" y="27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5958" name="Freeform 22"/>
              <p:cNvSpPr>
                <a:spLocks/>
              </p:cNvSpPr>
              <p:nvPr/>
            </p:nvSpPr>
            <p:spPr bwMode="auto">
              <a:xfrm>
                <a:off x="2416" y="3594"/>
                <a:ext cx="146" cy="271"/>
              </a:xfrm>
              <a:custGeom>
                <a:avLst/>
                <a:gdLst>
                  <a:gd name="T0" fmla="*/ 127 w 146"/>
                  <a:gd name="T1" fmla="*/ 0 h 271"/>
                  <a:gd name="T2" fmla="*/ 145 w 146"/>
                  <a:gd name="T3" fmla="*/ 71 h 271"/>
                  <a:gd name="T4" fmla="*/ 98 w 146"/>
                  <a:gd name="T5" fmla="*/ 67 h 271"/>
                  <a:gd name="T6" fmla="*/ 120 w 146"/>
                  <a:gd name="T7" fmla="*/ 118 h 271"/>
                  <a:gd name="T8" fmla="*/ 69 w 146"/>
                  <a:gd name="T9" fmla="*/ 125 h 271"/>
                  <a:gd name="T10" fmla="*/ 94 w 146"/>
                  <a:gd name="T11" fmla="*/ 167 h 271"/>
                  <a:gd name="T12" fmla="*/ 45 w 146"/>
                  <a:gd name="T13" fmla="*/ 164 h 271"/>
                  <a:gd name="T14" fmla="*/ 78 w 146"/>
                  <a:gd name="T15" fmla="*/ 214 h 271"/>
                  <a:gd name="T16" fmla="*/ 26 w 146"/>
                  <a:gd name="T17" fmla="*/ 222 h 271"/>
                  <a:gd name="T18" fmla="*/ 53 w 146"/>
                  <a:gd name="T19" fmla="*/ 252 h 271"/>
                  <a:gd name="T20" fmla="*/ 0 w 146"/>
                  <a:gd name="T21" fmla="*/ 27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6" h="271">
                    <a:moveTo>
                      <a:pt x="127" y="0"/>
                    </a:moveTo>
                    <a:lnTo>
                      <a:pt x="145" y="71"/>
                    </a:lnTo>
                    <a:lnTo>
                      <a:pt x="98" y="67"/>
                    </a:lnTo>
                    <a:lnTo>
                      <a:pt x="120" y="118"/>
                    </a:lnTo>
                    <a:lnTo>
                      <a:pt x="69" y="125"/>
                    </a:lnTo>
                    <a:lnTo>
                      <a:pt x="94" y="167"/>
                    </a:lnTo>
                    <a:lnTo>
                      <a:pt x="45" y="164"/>
                    </a:lnTo>
                    <a:lnTo>
                      <a:pt x="78" y="214"/>
                    </a:lnTo>
                    <a:lnTo>
                      <a:pt x="26" y="222"/>
                    </a:lnTo>
                    <a:lnTo>
                      <a:pt x="53" y="252"/>
                    </a:lnTo>
                    <a:lnTo>
                      <a:pt x="0" y="27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5959" name="Freeform 23"/>
              <p:cNvSpPr>
                <a:spLocks/>
              </p:cNvSpPr>
              <p:nvPr/>
            </p:nvSpPr>
            <p:spPr bwMode="auto">
              <a:xfrm>
                <a:off x="2256" y="3600"/>
                <a:ext cx="146" cy="271"/>
              </a:xfrm>
              <a:custGeom>
                <a:avLst/>
                <a:gdLst>
                  <a:gd name="T0" fmla="*/ 127 w 146"/>
                  <a:gd name="T1" fmla="*/ 0 h 271"/>
                  <a:gd name="T2" fmla="*/ 145 w 146"/>
                  <a:gd name="T3" fmla="*/ 71 h 271"/>
                  <a:gd name="T4" fmla="*/ 98 w 146"/>
                  <a:gd name="T5" fmla="*/ 67 h 271"/>
                  <a:gd name="T6" fmla="*/ 120 w 146"/>
                  <a:gd name="T7" fmla="*/ 118 h 271"/>
                  <a:gd name="T8" fmla="*/ 69 w 146"/>
                  <a:gd name="T9" fmla="*/ 125 h 271"/>
                  <a:gd name="T10" fmla="*/ 94 w 146"/>
                  <a:gd name="T11" fmla="*/ 167 h 271"/>
                  <a:gd name="T12" fmla="*/ 45 w 146"/>
                  <a:gd name="T13" fmla="*/ 164 h 271"/>
                  <a:gd name="T14" fmla="*/ 78 w 146"/>
                  <a:gd name="T15" fmla="*/ 214 h 271"/>
                  <a:gd name="T16" fmla="*/ 26 w 146"/>
                  <a:gd name="T17" fmla="*/ 222 h 271"/>
                  <a:gd name="T18" fmla="*/ 53 w 146"/>
                  <a:gd name="T19" fmla="*/ 252 h 271"/>
                  <a:gd name="T20" fmla="*/ 0 w 146"/>
                  <a:gd name="T21" fmla="*/ 27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6" h="271">
                    <a:moveTo>
                      <a:pt x="127" y="0"/>
                    </a:moveTo>
                    <a:lnTo>
                      <a:pt x="145" y="71"/>
                    </a:lnTo>
                    <a:lnTo>
                      <a:pt x="98" y="67"/>
                    </a:lnTo>
                    <a:lnTo>
                      <a:pt x="120" y="118"/>
                    </a:lnTo>
                    <a:lnTo>
                      <a:pt x="69" y="125"/>
                    </a:lnTo>
                    <a:lnTo>
                      <a:pt x="94" y="167"/>
                    </a:lnTo>
                    <a:lnTo>
                      <a:pt x="45" y="164"/>
                    </a:lnTo>
                    <a:lnTo>
                      <a:pt x="78" y="214"/>
                    </a:lnTo>
                    <a:lnTo>
                      <a:pt x="26" y="222"/>
                    </a:lnTo>
                    <a:lnTo>
                      <a:pt x="53" y="252"/>
                    </a:lnTo>
                    <a:lnTo>
                      <a:pt x="0" y="27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5960" name="Group 24"/>
            <p:cNvGrpSpPr>
              <a:grpSpLocks/>
            </p:cNvGrpSpPr>
            <p:nvPr/>
          </p:nvGrpSpPr>
          <p:grpSpPr bwMode="auto">
            <a:xfrm>
              <a:off x="2721" y="1433"/>
              <a:ext cx="421" cy="261"/>
              <a:chOff x="3468" y="1999"/>
              <a:chExt cx="421" cy="261"/>
            </a:xfrm>
          </p:grpSpPr>
          <p:sp>
            <p:nvSpPr>
              <p:cNvPr id="295961" name="Freeform 25"/>
              <p:cNvSpPr>
                <a:spLocks/>
              </p:cNvSpPr>
              <p:nvPr/>
            </p:nvSpPr>
            <p:spPr bwMode="auto">
              <a:xfrm>
                <a:off x="3580" y="2015"/>
                <a:ext cx="213" cy="213"/>
              </a:xfrm>
              <a:custGeom>
                <a:avLst/>
                <a:gdLst>
                  <a:gd name="T0" fmla="*/ 0 w 213"/>
                  <a:gd name="T1" fmla="*/ 0 h 213"/>
                  <a:gd name="T2" fmla="*/ 73 w 213"/>
                  <a:gd name="T3" fmla="*/ 7 h 213"/>
                  <a:gd name="T4" fmla="*/ 53 w 213"/>
                  <a:gd name="T5" fmla="*/ 51 h 213"/>
                  <a:gd name="T6" fmla="*/ 108 w 213"/>
                  <a:gd name="T7" fmla="*/ 47 h 213"/>
                  <a:gd name="T8" fmla="*/ 98 w 213"/>
                  <a:gd name="T9" fmla="*/ 98 h 213"/>
                  <a:gd name="T10" fmla="*/ 146 w 213"/>
                  <a:gd name="T11" fmla="*/ 88 h 213"/>
                  <a:gd name="T12" fmla="*/ 126 w 213"/>
                  <a:gd name="T13" fmla="*/ 133 h 213"/>
                  <a:gd name="T14" fmla="*/ 184 w 213"/>
                  <a:gd name="T15" fmla="*/ 119 h 213"/>
                  <a:gd name="T16" fmla="*/ 174 w 213"/>
                  <a:gd name="T17" fmla="*/ 171 h 213"/>
                  <a:gd name="T18" fmla="*/ 212 w 213"/>
                  <a:gd name="T19" fmla="*/ 156 h 213"/>
                  <a:gd name="T20" fmla="*/ 210 w 213"/>
                  <a:gd name="T21" fmla="*/ 212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3" h="213">
                    <a:moveTo>
                      <a:pt x="0" y="0"/>
                    </a:moveTo>
                    <a:lnTo>
                      <a:pt x="73" y="7"/>
                    </a:lnTo>
                    <a:lnTo>
                      <a:pt x="53" y="51"/>
                    </a:lnTo>
                    <a:lnTo>
                      <a:pt x="108" y="47"/>
                    </a:lnTo>
                    <a:lnTo>
                      <a:pt x="98" y="98"/>
                    </a:lnTo>
                    <a:lnTo>
                      <a:pt x="146" y="88"/>
                    </a:lnTo>
                    <a:lnTo>
                      <a:pt x="126" y="133"/>
                    </a:lnTo>
                    <a:lnTo>
                      <a:pt x="184" y="119"/>
                    </a:lnTo>
                    <a:lnTo>
                      <a:pt x="174" y="171"/>
                    </a:lnTo>
                    <a:lnTo>
                      <a:pt x="212" y="156"/>
                    </a:lnTo>
                    <a:lnTo>
                      <a:pt x="210" y="212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5962" name="Freeform 26"/>
              <p:cNvSpPr>
                <a:spLocks/>
              </p:cNvSpPr>
              <p:nvPr/>
            </p:nvSpPr>
            <p:spPr bwMode="auto">
              <a:xfrm>
                <a:off x="3676" y="1999"/>
                <a:ext cx="213" cy="213"/>
              </a:xfrm>
              <a:custGeom>
                <a:avLst/>
                <a:gdLst>
                  <a:gd name="T0" fmla="*/ 0 w 213"/>
                  <a:gd name="T1" fmla="*/ 0 h 213"/>
                  <a:gd name="T2" fmla="*/ 73 w 213"/>
                  <a:gd name="T3" fmla="*/ 7 h 213"/>
                  <a:gd name="T4" fmla="*/ 53 w 213"/>
                  <a:gd name="T5" fmla="*/ 51 h 213"/>
                  <a:gd name="T6" fmla="*/ 108 w 213"/>
                  <a:gd name="T7" fmla="*/ 47 h 213"/>
                  <a:gd name="T8" fmla="*/ 98 w 213"/>
                  <a:gd name="T9" fmla="*/ 98 h 213"/>
                  <a:gd name="T10" fmla="*/ 146 w 213"/>
                  <a:gd name="T11" fmla="*/ 88 h 213"/>
                  <a:gd name="T12" fmla="*/ 126 w 213"/>
                  <a:gd name="T13" fmla="*/ 133 h 213"/>
                  <a:gd name="T14" fmla="*/ 184 w 213"/>
                  <a:gd name="T15" fmla="*/ 119 h 213"/>
                  <a:gd name="T16" fmla="*/ 174 w 213"/>
                  <a:gd name="T17" fmla="*/ 171 h 213"/>
                  <a:gd name="T18" fmla="*/ 212 w 213"/>
                  <a:gd name="T19" fmla="*/ 156 h 213"/>
                  <a:gd name="T20" fmla="*/ 210 w 213"/>
                  <a:gd name="T21" fmla="*/ 212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3" h="213">
                    <a:moveTo>
                      <a:pt x="0" y="0"/>
                    </a:moveTo>
                    <a:lnTo>
                      <a:pt x="73" y="7"/>
                    </a:lnTo>
                    <a:lnTo>
                      <a:pt x="53" y="51"/>
                    </a:lnTo>
                    <a:lnTo>
                      <a:pt x="108" y="47"/>
                    </a:lnTo>
                    <a:lnTo>
                      <a:pt x="98" y="98"/>
                    </a:lnTo>
                    <a:lnTo>
                      <a:pt x="146" y="88"/>
                    </a:lnTo>
                    <a:lnTo>
                      <a:pt x="126" y="133"/>
                    </a:lnTo>
                    <a:lnTo>
                      <a:pt x="184" y="119"/>
                    </a:lnTo>
                    <a:lnTo>
                      <a:pt x="174" y="171"/>
                    </a:lnTo>
                    <a:lnTo>
                      <a:pt x="212" y="156"/>
                    </a:lnTo>
                    <a:lnTo>
                      <a:pt x="210" y="212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5963" name="Freeform 27"/>
              <p:cNvSpPr>
                <a:spLocks/>
              </p:cNvSpPr>
              <p:nvPr/>
            </p:nvSpPr>
            <p:spPr bwMode="auto">
              <a:xfrm>
                <a:off x="3468" y="2047"/>
                <a:ext cx="213" cy="213"/>
              </a:xfrm>
              <a:custGeom>
                <a:avLst/>
                <a:gdLst>
                  <a:gd name="T0" fmla="*/ 0 w 213"/>
                  <a:gd name="T1" fmla="*/ 0 h 213"/>
                  <a:gd name="T2" fmla="*/ 73 w 213"/>
                  <a:gd name="T3" fmla="*/ 7 h 213"/>
                  <a:gd name="T4" fmla="*/ 53 w 213"/>
                  <a:gd name="T5" fmla="*/ 51 h 213"/>
                  <a:gd name="T6" fmla="*/ 108 w 213"/>
                  <a:gd name="T7" fmla="*/ 47 h 213"/>
                  <a:gd name="T8" fmla="*/ 98 w 213"/>
                  <a:gd name="T9" fmla="*/ 98 h 213"/>
                  <a:gd name="T10" fmla="*/ 146 w 213"/>
                  <a:gd name="T11" fmla="*/ 88 h 213"/>
                  <a:gd name="T12" fmla="*/ 126 w 213"/>
                  <a:gd name="T13" fmla="*/ 133 h 213"/>
                  <a:gd name="T14" fmla="*/ 184 w 213"/>
                  <a:gd name="T15" fmla="*/ 119 h 213"/>
                  <a:gd name="T16" fmla="*/ 174 w 213"/>
                  <a:gd name="T17" fmla="*/ 171 h 213"/>
                  <a:gd name="T18" fmla="*/ 212 w 213"/>
                  <a:gd name="T19" fmla="*/ 156 h 213"/>
                  <a:gd name="T20" fmla="*/ 210 w 213"/>
                  <a:gd name="T21" fmla="*/ 212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3" h="213">
                    <a:moveTo>
                      <a:pt x="0" y="0"/>
                    </a:moveTo>
                    <a:lnTo>
                      <a:pt x="73" y="7"/>
                    </a:lnTo>
                    <a:lnTo>
                      <a:pt x="53" y="51"/>
                    </a:lnTo>
                    <a:lnTo>
                      <a:pt x="108" y="47"/>
                    </a:lnTo>
                    <a:lnTo>
                      <a:pt x="98" y="98"/>
                    </a:lnTo>
                    <a:lnTo>
                      <a:pt x="146" y="88"/>
                    </a:lnTo>
                    <a:lnTo>
                      <a:pt x="126" y="133"/>
                    </a:lnTo>
                    <a:lnTo>
                      <a:pt x="184" y="119"/>
                    </a:lnTo>
                    <a:lnTo>
                      <a:pt x="174" y="171"/>
                    </a:lnTo>
                    <a:lnTo>
                      <a:pt x="212" y="156"/>
                    </a:lnTo>
                    <a:lnTo>
                      <a:pt x="210" y="212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5964" name="Group 28"/>
            <p:cNvGrpSpPr>
              <a:grpSpLocks/>
            </p:cNvGrpSpPr>
            <p:nvPr/>
          </p:nvGrpSpPr>
          <p:grpSpPr bwMode="auto">
            <a:xfrm>
              <a:off x="3909" y="1738"/>
              <a:ext cx="336" cy="336"/>
              <a:chOff x="4656" y="2304"/>
              <a:chExt cx="336" cy="336"/>
            </a:xfrm>
          </p:grpSpPr>
          <p:sp>
            <p:nvSpPr>
              <p:cNvPr id="295965" name="Freeform 29"/>
              <p:cNvSpPr>
                <a:spLocks/>
              </p:cNvSpPr>
              <p:nvPr/>
            </p:nvSpPr>
            <p:spPr bwMode="auto">
              <a:xfrm>
                <a:off x="4656" y="2304"/>
                <a:ext cx="288" cy="288"/>
              </a:xfrm>
              <a:custGeom>
                <a:avLst/>
                <a:gdLst>
                  <a:gd name="T0" fmla="*/ 168 w 176"/>
                  <a:gd name="T1" fmla="*/ 0 h 247"/>
                  <a:gd name="T2" fmla="*/ 175 w 176"/>
                  <a:gd name="T3" fmla="*/ 72 h 247"/>
                  <a:gd name="T4" fmla="*/ 129 w 176"/>
                  <a:gd name="T5" fmla="*/ 61 h 247"/>
                  <a:gd name="T6" fmla="*/ 142 w 176"/>
                  <a:gd name="T7" fmla="*/ 115 h 247"/>
                  <a:gd name="T8" fmla="*/ 91 w 176"/>
                  <a:gd name="T9" fmla="*/ 114 h 247"/>
                  <a:gd name="T10" fmla="*/ 110 w 176"/>
                  <a:gd name="T11" fmla="*/ 159 h 247"/>
                  <a:gd name="T12" fmla="*/ 62 w 176"/>
                  <a:gd name="T13" fmla="*/ 149 h 247"/>
                  <a:gd name="T14" fmla="*/ 85 w 176"/>
                  <a:gd name="T15" fmla="*/ 203 h 247"/>
                  <a:gd name="T16" fmla="*/ 33 w 176"/>
                  <a:gd name="T17" fmla="*/ 203 h 247"/>
                  <a:gd name="T18" fmla="*/ 54 w 176"/>
                  <a:gd name="T19" fmla="*/ 236 h 247"/>
                  <a:gd name="T20" fmla="*/ 0 w 176"/>
                  <a:gd name="T21" fmla="*/ 246 h 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6" h="247">
                    <a:moveTo>
                      <a:pt x="168" y="0"/>
                    </a:moveTo>
                    <a:lnTo>
                      <a:pt x="175" y="72"/>
                    </a:lnTo>
                    <a:lnTo>
                      <a:pt x="129" y="61"/>
                    </a:lnTo>
                    <a:lnTo>
                      <a:pt x="142" y="115"/>
                    </a:lnTo>
                    <a:lnTo>
                      <a:pt x="91" y="114"/>
                    </a:lnTo>
                    <a:lnTo>
                      <a:pt x="110" y="159"/>
                    </a:lnTo>
                    <a:lnTo>
                      <a:pt x="62" y="149"/>
                    </a:lnTo>
                    <a:lnTo>
                      <a:pt x="85" y="203"/>
                    </a:lnTo>
                    <a:lnTo>
                      <a:pt x="33" y="203"/>
                    </a:lnTo>
                    <a:lnTo>
                      <a:pt x="54" y="236"/>
                    </a:lnTo>
                    <a:lnTo>
                      <a:pt x="0" y="246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5966" name="Freeform 30"/>
              <p:cNvSpPr>
                <a:spLocks/>
              </p:cNvSpPr>
              <p:nvPr/>
            </p:nvSpPr>
            <p:spPr bwMode="auto">
              <a:xfrm>
                <a:off x="4704" y="2352"/>
                <a:ext cx="288" cy="288"/>
              </a:xfrm>
              <a:custGeom>
                <a:avLst/>
                <a:gdLst>
                  <a:gd name="T0" fmla="*/ 168 w 176"/>
                  <a:gd name="T1" fmla="*/ 0 h 247"/>
                  <a:gd name="T2" fmla="*/ 175 w 176"/>
                  <a:gd name="T3" fmla="*/ 72 h 247"/>
                  <a:gd name="T4" fmla="*/ 129 w 176"/>
                  <a:gd name="T5" fmla="*/ 61 h 247"/>
                  <a:gd name="T6" fmla="*/ 142 w 176"/>
                  <a:gd name="T7" fmla="*/ 115 h 247"/>
                  <a:gd name="T8" fmla="*/ 91 w 176"/>
                  <a:gd name="T9" fmla="*/ 114 h 247"/>
                  <a:gd name="T10" fmla="*/ 110 w 176"/>
                  <a:gd name="T11" fmla="*/ 159 h 247"/>
                  <a:gd name="T12" fmla="*/ 62 w 176"/>
                  <a:gd name="T13" fmla="*/ 149 h 247"/>
                  <a:gd name="T14" fmla="*/ 85 w 176"/>
                  <a:gd name="T15" fmla="*/ 203 h 247"/>
                  <a:gd name="T16" fmla="*/ 33 w 176"/>
                  <a:gd name="T17" fmla="*/ 203 h 247"/>
                  <a:gd name="T18" fmla="*/ 54 w 176"/>
                  <a:gd name="T19" fmla="*/ 236 h 247"/>
                  <a:gd name="T20" fmla="*/ 0 w 176"/>
                  <a:gd name="T21" fmla="*/ 246 h 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6" h="247">
                    <a:moveTo>
                      <a:pt x="168" y="0"/>
                    </a:moveTo>
                    <a:lnTo>
                      <a:pt x="175" y="72"/>
                    </a:lnTo>
                    <a:lnTo>
                      <a:pt x="129" y="61"/>
                    </a:lnTo>
                    <a:lnTo>
                      <a:pt x="142" y="115"/>
                    </a:lnTo>
                    <a:lnTo>
                      <a:pt x="91" y="114"/>
                    </a:lnTo>
                    <a:lnTo>
                      <a:pt x="110" y="159"/>
                    </a:lnTo>
                    <a:lnTo>
                      <a:pt x="62" y="149"/>
                    </a:lnTo>
                    <a:lnTo>
                      <a:pt x="85" y="203"/>
                    </a:lnTo>
                    <a:lnTo>
                      <a:pt x="33" y="203"/>
                    </a:lnTo>
                    <a:lnTo>
                      <a:pt x="54" y="236"/>
                    </a:lnTo>
                    <a:lnTo>
                      <a:pt x="0" y="246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95967" name="Group 31"/>
          <p:cNvGrpSpPr>
            <a:grpSpLocks/>
          </p:cNvGrpSpPr>
          <p:nvPr/>
        </p:nvGrpSpPr>
        <p:grpSpPr bwMode="auto">
          <a:xfrm>
            <a:off x="1600200" y="2174875"/>
            <a:ext cx="6481763" cy="3206750"/>
            <a:chOff x="1008" y="1370"/>
            <a:chExt cx="4083" cy="2020"/>
          </a:xfrm>
        </p:grpSpPr>
        <p:sp>
          <p:nvSpPr>
            <p:cNvPr id="295968" name="Line 32"/>
            <p:cNvSpPr>
              <a:spLocks noChangeShapeType="1"/>
            </p:cNvSpPr>
            <p:nvPr/>
          </p:nvSpPr>
          <p:spPr bwMode="auto">
            <a:xfrm flipH="1">
              <a:off x="2056" y="2422"/>
              <a:ext cx="4" cy="1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69" name="Line 33"/>
            <p:cNvSpPr>
              <a:spLocks noChangeShapeType="1"/>
            </p:cNvSpPr>
            <p:nvPr/>
          </p:nvSpPr>
          <p:spPr bwMode="auto">
            <a:xfrm flipV="1">
              <a:off x="3957" y="2848"/>
              <a:ext cx="108" cy="16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70" name="Line 34"/>
            <p:cNvSpPr>
              <a:spLocks noChangeShapeType="1"/>
            </p:cNvSpPr>
            <p:nvPr/>
          </p:nvSpPr>
          <p:spPr bwMode="auto">
            <a:xfrm flipV="1">
              <a:off x="3548" y="2162"/>
              <a:ext cx="136" cy="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71" name="Line 35"/>
            <p:cNvSpPr>
              <a:spLocks noChangeShapeType="1"/>
            </p:cNvSpPr>
            <p:nvPr/>
          </p:nvSpPr>
          <p:spPr bwMode="auto">
            <a:xfrm>
              <a:off x="2888" y="2738"/>
              <a:ext cx="188" cy="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72" name="Line 36"/>
            <p:cNvSpPr>
              <a:spLocks noChangeShapeType="1"/>
            </p:cNvSpPr>
            <p:nvPr/>
          </p:nvSpPr>
          <p:spPr bwMode="auto">
            <a:xfrm flipH="1">
              <a:off x="2420" y="3018"/>
              <a:ext cx="0" cy="2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73" name="Line 37"/>
            <p:cNvSpPr>
              <a:spLocks noChangeShapeType="1"/>
            </p:cNvSpPr>
            <p:nvPr/>
          </p:nvSpPr>
          <p:spPr bwMode="auto">
            <a:xfrm flipV="1">
              <a:off x="2136" y="2130"/>
              <a:ext cx="156" cy="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74" name="Line 38"/>
            <p:cNvSpPr>
              <a:spLocks noChangeShapeType="1"/>
            </p:cNvSpPr>
            <p:nvPr/>
          </p:nvSpPr>
          <p:spPr bwMode="auto">
            <a:xfrm>
              <a:off x="2516" y="2150"/>
              <a:ext cx="148" cy="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75" name="Oval 39"/>
            <p:cNvSpPr>
              <a:spLocks noChangeArrowheads="1"/>
            </p:cNvSpPr>
            <p:nvPr/>
          </p:nvSpPr>
          <p:spPr bwMode="auto">
            <a:xfrm>
              <a:off x="1588" y="2786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76" name="Oval 40"/>
            <p:cNvSpPr>
              <a:spLocks noChangeArrowheads="1"/>
            </p:cNvSpPr>
            <p:nvPr/>
          </p:nvSpPr>
          <p:spPr bwMode="auto">
            <a:xfrm>
              <a:off x="1108" y="1981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77" name="Oval 41"/>
            <p:cNvSpPr>
              <a:spLocks noChangeArrowheads="1"/>
            </p:cNvSpPr>
            <p:nvPr/>
          </p:nvSpPr>
          <p:spPr bwMode="auto">
            <a:xfrm>
              <a:off x="2974" y="1598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78" name="Oval 42"/>
            <p:cNvSpPr>
              <a:spLocks noChangeArrowheads="1"/>
            </p:cNvSpPr>
            <p:nvPr/>
          </p:nvSpPr>
          <p:spPr bwMode="auto">
            <a:xfrm>
              <a:off x="2636" y="2189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76078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79" name="Oval 43"/>
            <p:cNvSpPr>
              <a:spLocks noChangeArrowheads="1"/>
            </p:cNvSpPr>
            <p:nvPr/>
          </p:nvSpPr>
          <p:spPr bwMode="auto">
            <a:xfrm>
              <a:off x="2288" y="1994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76078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80" name="Oval 44"/>
            <p:cNvSpPr>
              <a:spLocks noChangeArrowheads="1"/>
            </p:cNvSpPr>
            <p:nvPr/>
          </p:nvSpPr>
          <p:spPr bwMode="auto">
            <a:xfrm>
              <a:off x="1940" y="2186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76078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81" name="Oval 45"/>
            <p:cNvSpPr>
              <a:spLocks noChangeArrowheads="1"/>
            </p:cNvSpPr>
            <p:nvPr/>
          </p:nvSpPr>
          <p:spPr bwMode="auto">
            <a:xfrm>
              <a:off x="1944" y="2582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76078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82" name="Oval 46"/>
            <p:cNvSpPr>
              <a:spLocks noChangeArrowheads="1"/>
            </p:cNvSpPr>
            <p:nvPr/>
          </p:nvSpPr>
          <p:spPr bwMode="auto">
            <a:xfrm>
              <a:off x="2296" y="2782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76078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83" name="Oval 47"/>
            <p:cNvSpPr>
              <a:spLocks noChangeArrowheads="1"/>
            </p:cNvSpPr>
            <p:nvPr/>
          </p:nvSpPr>
          <p:spPr bwMode="auto">
            <a:xfrm>
              <a:off x="2654" y="2576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76078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84" name="Oval 48"/>
            <p:cNvSpPr>
              <a:spLocks noChangeArrowheads="1"/>
            </p:cNvSpPr>
            <p:nvPr/>
          </p:nvSpPr>
          <p:spPr bwMode="auto">
            <a:xfrm>
              <a:off x="2980" y="1986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6275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85" name="Oval 49"/>
            <p:cNvSpPr>
              <a:spLocks noChangeArrowheads="1"/>
            </p:cNvSpPr>
            <p:nvPr/>
          </p:nvSpPr>
          <p:spPr bwMode="auto">
            <a:xfrm>
              <a:off x="3324" y="2190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6275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86" name="Oval 50"/>
            <p:cNvSpPr>
              <a:spLocks noChangeArrowheads="1"/>
            </p:cNvSpPr>
            <p:nvPr/>
          </p:nvSpPr>
          <p:spPr bwMode="auto">
            <a:xfrm>
              <a:off x="4064" y="2206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6275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87" name="Oval 51"/>
            <p:cNvSpPr>
              <a:spLocks noChangeArrowheads="1"/>
            </p:cNvSpPr>
            <p:nvPr/>
          </p:nvSpPr>
          <p:spPr bwMode="auto">
            <a:xfrm>
              <a:off x="3676" y="1994"/>
              <a:ext cx="240" cy="240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88" name="Oval 52"/>
            <p:cNvSpPr>
              <a:spLocks noChangeArrowheads="1"/>
            </p:cNvSpPr>
            <p:nvPr/>
          </p:nvSpPr>
          <p:spPr bwMode="auto">
            <a:xfrm>
              <a:off x="3700" y="1718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89" name="Oval 53"/>
            <p:cNvSpPr>
              <a:spLocks noChangeArrowheads="1"/>
            </p:cNvSpPr>
            <p:nvPr/>
          </p:nvSpPr>
          <p:spPr bwMode="auto">
            <a:xfrm>
              <a:off x="3912" y="1746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90" name="Oval 54"/>
            <p:cNvSpPr>
              <a:spLocks noChangeArrowheads="1"/>
            </p:cNvSpPr>
            <p:nvPr/>
          </p:nvSpPr>
          <p:spPr bwMode="auto">
            <a:xfrm>
              <a:off x="3284" y="1370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91" name="Oval 55"/>
            <p:cNvSpPr>
              <a:spLocks noChangeArrowheads="1"/>
            </p:cNvSpPr>
            <p:nvPr/>
          </p:nvSpPr>
          <p:spPr bwMode="auto">
            <a:xfrm>
              <a:off x="2324" y="1642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92" name="Oval 56"/>
            <p:cNvSpPr>
              <a:spLocks noChangeArrowheads="1"/>
            </p:cNvSpPr>
            <p:nvPr/>
          </p:nvSpPr>
          <p:spPr bwMode="auto">
            <a:xfrm>
              <a:off x="2336" y="3222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93" name="Oval 57"/>
            <p:cNvSpPr>
              <a:spLocks noChangeArrowheads="1"/>
            </p:cNvSpPr>
            <p:nvPr/>
          </p:nvSpPr>
          <p:spPr bwMode="auto">
            <a:xfrm>
              <a:off x="3056" y="2778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94" name="Oval 58"/>
            <p:cNvSpPr>
              <a:spLocks noChangeArrowheads="1"/>
            </p:cNvSpPr>
            <p:nvPr/>
          </p:nvSpPr>
          <p:spPr bwMode="auto">
            <a:xfrm>
              <a:off x="1008" y="2352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95" name="Oval 59"/>
            <p:cNvSpPr>
              <a:spLocks noChangeArrowheads="1"/>
            </p:cNvSpPr>
            <p:nvPr/>
          </p:nvSpPr>
          <p:spPr bwMode="auto">
            <a:xfrm>
              <a:off x="1288" y="2622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96" name="Oval 60"/>
            <p:cNvSpPr>
              <a:spLocks noChangeArrowheads="1"/>
            </p:cNvSpPr>
            <p:nvPr/>
          </p:nvSpPr>
          <p:spPr bwMode="auto">
            <a:xfrm>
              <a:off x="3360" y="2622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97" name="Line 61"/>
            <p:cNvSpPr>
              <a:spLocks noChangeShapeType="1"/>
            </p:cNvSpPr>
            <p:nvPr/>
          </p:nvSpPr>
          <p:spPr bwMode="auto">
            <a:xfrm>
              <a:off x="4236" y="2350"/>
              <a:ext cx="124" cy="4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98" name="Line 62"/>
            <p:cNvSpPr>
              <a:spLocks noChangeShapeType="1"/>
            </p:cNvSpPr>
            <p:nvPr/>
          </p:nvSpPr>
          <p:spPr bwMode="auto">
            <a:xfrm flipV="1">
              <a:off x="4296" y="2178"/>
              <a:ext cx="224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99" name="Line 63"/>
            <p:cNvSpPr>
              <a:spLocks noChangeShapeType="1"/>
            </p:cNvSpPr>
            <p:nvPr/>
          </p:nvSpPr>
          <p:spPr bwMode="auto">
            <a:xfrm flipH="1">
              <a:off x="4168" y="2446"/>
              <a:ext cx="16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00" name="Line 64"/>
            <p:cNvSpPr>
              <a:spLocks noChangeShapeType="1"/>
            </p:cNvSpPr>
            <p:nvPr/>
          </p:nvSpPr>
          <p:spPr bwMode="auto">
            <a:xfrm flipV="1">
              <a:off x="3872" y="1862"/>
              <a:ext cx="100" cy="1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01" name="Line 65"/>
            <p:cNvSpPr>
              <a:spLocks noChangeShapeType="1"/>
            </p:cNvSpPr>
            <p:nvPr/>
          </p:nvSpPr>
          <p:spPr bwMode="auto">
            <a:xfrm flipH="1" flipV="1">
              <a:off x="3788" y="1890"/>
              <a:ext cx="4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02" name="Line 66"/>
            <p:cNvSpPr>
              <a:spLocks noChangeShapeType="1"/>
            </p:cNvSpPr>
            <p:nvPr/>
          </p:nvSpPr>
          <p:spPr bwMode="auto">
            <a:xfrm>
              <a:off x="3444" y="2426"/>
              <a:ext cx="0" cy="1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03" name="Line 67"/>
            <p:cNvSpPr>
              <a:spLocks noChangeShapeType="1"/>
            </p:cNvSpPr>
            <p:nvPr/>
          </p:nvSpPr>
          <p:spPr bwMode="auto">
            <a:xfrm flipV="1">
              <a:off x="3100" y="1834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04" name="Line 68"/>
            <p:cNvSpPr>
              <a:spLocks noChangeShapeType="1"/>
            </p:cNvSpPr>
            <p:nvPr/>
          </p:nvSpPr>
          <p:spPr bwMode="auto">
            <a:xfrm flipV="1">
              <a:off x="3172" y="1466"/>
              <a:ext cx="164" cy="1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05" name="Line 69"/>
            <p:cNvSpPr>
              <a:spLocks noChangeShapeType="1"/>
            </p:cNvSpPr>
            <p:nvPr/>
          </p:nvSpPr>
          <p:spPr bwMode="auto">
            <a:xfrm flipV="1">
              <a:off x="2408" y="1802"/>
              <a:ext cx="0" cy="1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06" name="Line 70"/>
            <p:cNvSpPr>
              <a:spLocks noChangeShapeType="1"/>
            </p:cNvSpPr>
            <p:nvPr/>
          </p:nvSpPr>
          <p:spPr bwMode="auto">
            <a:xfrm flipV="1">
              <a:off x="2860" y="2158"/>
              <a:ext cx="132" cy="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07" name="Line 71"/>
            <p:cNvSpPr>
              <a:spLocks noChangeShapeType="1"/>
            </p:cNvSpPr>
            <p:nvPr/>
          </p:nvSpPr>
          <p:spPr bwMode="auto">
            <a:xfrm>
              <a:off x="3212" y="2158"/>
              <a:ext cx="132" cy="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08" name="Line 72"/>
            <p:cNvSpPr>
              <a:spLocks noChangeShapeType="1"/>
            </p:cNvSpPr>
            <p:nvPr/>
          </p:nvSpPr>
          <p:spPr bwMode="auto">
            <a:xfrm>
              <a:off x="2732" y="2426"/>
              <a:ext cx="0" cy="1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09" name="Line 73"/>
            <p:cNvSpPr>
              <a:spLocks noChangeShapeType="1"/>
            </p:cNvSpPr>
            <p:nvPr/>
          </p:nvSpPr>
          <p:spPr bwMode="auto">
            <a:xfrm>
              <a:off x="2784" y="2422"/>
              <a:ext cx="0" cy="1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10" name="Line 74"/>
            <p:cNvSpPr>
              <a:spLocks noChangeShapeType="1"/>
            </p:cNvSpPr>
            <p:nvPr/>
          </p:nvSpPr>
          <p:spPr bwMode="auto">
            <a:xfrm flipV="1">
              <a:off x="2176" y="2178"/>
              <a:ext cx="132" cy="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11" name="Line 75"/>
            <p:cNvSpPr>
              <a:spLocks noChangeShapeType="1"/>
            </p:cNvSpPr>
            <p:nvPr/>
          </p:nvSpPr>
          <p:spPr bwMode="auto">
            <a:xfrm>
              <a:off x="2156" y="2774"/>
              <a:ext cx="140" cy="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12" name="Line 76"/>
            <p:cNvSpPr>
              <a:spLocks noChangeShapeType="1"/>
            </p:cNvSpPr>
            <p:nvPr/>
          </p:nvSpPr>
          <p:spPr bwMode="auto">
            <a:xfrm>
              <a:off x="2180" y="2734"/>
              <a:ext cx="144" cy="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13" name="Line 77"/>
            <p:cNvSpPr>
              <a:spLocks noChangeShapeType="1"/>
            </p:cNvSpPr>
            <p:nvPr/>
          </p:nvSpPr>
          <p:spPr bwMode="auto">
            <a:xfrm flipV="1">
              <a:off x="2516" y="2758"/>
              <a:ext cx="160" cy="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14" name="Line 78"/>
            <p:cNvSpPr>
              <a:spLocks noChangeShapeType="1"/>
            </p:cNvSpPr>
            <p:nvPr/>
          </p:nvSpPr>
          <p:spPr bwMode="auto">
            <a:xfrm flipH="1">
              <a:off x="1816" y="2770"/>
              <a:ext cx="144" cy="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15" name="Line 79"/>
            <p:cNvSpPr>
              <a:spLocks noChangeShapeType="1"/>
            </p:cNvSpPr>
            <p:nvPr/>
          </p:nvSpPr>
          <p:spPr bwMode="auto">
            <a:xfrm flipH="1" flipV="1">
              <a:off x="1812" y="2154"/>
              <a:ext cx="140" cy="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16" name="Line 80"/>
            <p:cNvSpPr>
              <a:spLocks noChangeShapeType="1"/>
            </p:cNvSpPr>
            <p:nvPr/>
          </p:nvSpPr>
          <p:spPr bwMode="auto">
            <a:xfrm flipH="1">
              <a:off x="1323" y="2074"/>
              <a:ext cx="259" cy="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17" name="Line 81"/>
            <p:cNvSpPr>
              <a:spLocks noChangeShapeType="1"/>
            </p:cNvSpPr>
            <p:nvPr/>
          </p:nvSpPr>
          <p:spPr bwMode="auto">
            <a:xfrm flipH="1" flipV="1">
              <a:off x="1436" y="2750"/>
              <a:ext cx="16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18" name="Line 82"/>
            <p:cNvSpPr>
              <a:spLocks noChangeShapeType="1"/>
            </p:cNvSpPr>
            <p:nvPr/>
          </p:nvSpPr>
          <p:spPr bwMode="auto">
            <a:xfrm>
              <a:off x="3908" y="2158"/>
              <a:ext cx="180" cy="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19" name="Oval 83"/>
            <p:cNvSpPr>
              <a:spLocks noChangeArrowheads="1"/>
            </p:cNvSpPr>
            <p:nvPr/>
          </p:nvSpPr>
          <p:spPr bwMode="auto">
            <a:xfrm>
              <a:off x="4512" y="2016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6275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20" name="Oval 84"/>
            <p:cNvSpPr>
              <a:spLocks noChangeArrowheads="1"/>
            </p:cNvSpPr>
            <p:nvPr/>
          </p:nvSpPr>
          <p:spPr bwMode="auto">
            <a:xfrm>
              <a:off x="4032" y="2640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6275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21" name="Line 85"/>
            <p:cNvSpPr>
              <a:spLocks noChangeShapeType="1"/>
            </p:cNvSpPr>
            <p:nvPr/>
          </p:nvSpPr>
          <p:spPr bwMode="auto">
            <a:xfrm rot="20077918" flipV="1">
              <a:off x="4597" y="1813"/>
              <a:ext cx="117" cy="1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22" name="Oval 86"/>
            <p:cNvSpPr>
              <a:spLocks noChangeArrowheads="1"/>
            </p:cNvSpPr>
            <p:nvPr/>
          </p:nvSpPr>
          <p:spPr bwMode="auto">
            <a:xfrm>
              <a:off x="4923" y="2073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23" name="Line 87"/>
            <p:cNvSpPr>
              <a:spLocks noChangeShapeType="1"/>
            </p:cNvSpPr>
            <p:nvPr/>
          </p:nvSpPr>
          <p:spPr bwMode="auto">
            <a:xfrm>
              <a:off x="4670" y="2140"/>
              <a:ext cx="251" cy="2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24" name="Oval 88"/>
            <p:cNvSpPr>
              <a:spLocks noChangeArrowheads="1"/>
            </p:cNvSpPr>
            <p:nvPr/>
          </p:nvSpPr>
          <p:spPr bwMode="auto">
            <a:xfrm>
              <a:off x="4416" y="2907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25" name="Line 89"/>
            <p:cNvSpPr>
              <a:spLocks noChangeShapeType="1"/>
            </p:cNvSpPr>
            <p:nvPr/>
          </p:nvSpPr>
          <p:spPr bwMode="auto">
            <a:xfrm>
              <a:off x="4253" y="2833"/>
              <a:ext cx="178" cy="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26" name="Oval 90"/>
            <p:cNvSpPr>
              <a:spLocks noChangeArrowheads="1"/>
            </p:cNvSpPr>
            <p:nvPr/>
          </p:nvSpPr>
          <p:spPr bwMode="auto">
            <a:xfrm>
              <a:off x="4581" y="1627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27" name="Oval 91"/>
            <p:cNvSpPr>
              <a:spLocks noChangeArrowheads="1"/>
            </p:cNvSpPr>
            <p:nvPr/>
          </p:nvSpPr>
          <p:spPr bwMode="auto">
            <a:xfrm>
              <a:off x="3840" y="2976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28" name="Line 92"/>
            <p:cNvSpPr>
              <a:spLocks noChangeShapeType="1"/>
            </p:cNvSpPr>
            <p:nvPr/>
          </p:nvSpPr>
          <p:spPr bwMode="auto">
            <a:xfrm>
              <a:off x="4640" y="2261"/>
              <a:ext cx="43" cy="20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29" name="Oval 93"/>
            <p:cNvSpPr>
              <a:spLocks noChangeArrowheads="1"/>
            </p:cNvSpPr>
            <p:nvPr/>
          </p:nvSpPr>
          <p:spPr bwMode="auto">
            <a:xfrm>
              <a:off x="4608" y="2448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30" name="Line 94"/>
            <p:cNvSpPr>
              <a:spLocks noChangeShapeType="1"/>
            </p:cNvSpPr>
            <p:nvPr/>
          </p:nvSpPr>
          <p:spPr bwMode="auto">
            <a:xfrm flipH="1" flipV="1">
              <a:off x="3869" y="2739"/>
              <a:ext cx="245" cy="1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31" name="Oval 95"/>
            <p:cNvSpPr>
              <a:spLocks noChangeArrowheads="1"/>
            </p:cNvSpPr>
            <p:nvPr/>
          </p:nvSpPr>
          <p:spPr bwMode="auto">
            <a:xfrm>
              <a:off x="3696" y="2640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32" name="Oval 96"/>
            <p:cNvSpPr>
              <a:spLocks noChangeArrowheads="1"/>
            </p:cNvSpPr>
            <p:nvPr/>
          </p:nvSpPr>
          <p:spPr bwMode="auto">
            <a:xfrm>
              <a:off x="1584" y="1968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6275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33" name="Line 97"/>
            <p:cNvSpPr>
              <a:spLocks noChangeShapeType="1"/>
            </p:cNvSpPr>
            <p:nvPr/>
          </p:nvSpPr>
          <p:spPr bwMode="auto">
            <a:xfrm flipH="1">
              <a:off x="1120" y="2165"/>
              <a:ext cx="6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34" name="Oval 98"/>
            <p:cNvSpPr>
              <a:spLocks noChangeArrowheads="1"/>
            </p:cNvSpPr>
            <p:nvPr/>
          </p:nvSpPr>
          <p:spPr bwMode="auto">
            <a:xfrm>
              <a:off x="4315" y="2330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6275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35" name="Oval 99"/>
            <p:cNvSpPr>
              <a:spLocks noChangeArrowheads="1"/>
            </p:cNvSpPr>
            <p:nvPr/>
          </p:nvSpPr>
          <p:spPr bwMode="auto">
            <a:xfrm>
              <a:off x="4520" y="2148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36" name="Line 100"/>
            <p:cNvSpPr>
              <a:spLocks noChangeShapeType="1"/>
            </p:cNvSpPr>
            <p:nvPr/>
          </p:nvSpPr>
          <p:spPr bwMode="auto">
            <a:xfrm rot="20077918" flipV="1">
              <a:off x="4451" y="2316"/>
              <a:ext cx="110" cy="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37" name="Line 101"/>
            <p:cNvSpPr>
              <a:spLocks noChangeShapeType="1"/>
            </p:cNvSpPr>
            <p:nvPr/>
          </p:nvSpPr>
          <p:spPr bwMode="auto">
            <a:xfrm>
              <a:off x="4548" y="2486"/>
              <a:ext cx="151" cy="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38" name="Line 102"/>
            <p:cNvSpPr>
              <a:spLocks noChangeShapeType="1"/>
            </p:cNvSpPr>
            <p:nvPr/>
          </p:nvSpPr>
          <p:spPr bwMode="auto">
            <a:xfrm flipH="1">
              <a:off x="4371" y="2488"/>
              <a:ext cx="37" cy="1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39" name="Oval 103"/>
            <p:cNvSpPr>
              <a:spLocks noChangeArrowheads="1"/>
            </p:cNvSpPr>
            <p:nvPr/>
          </p:nvSpPr>
          <p:spPr bwMode="auto">
            <a:xfrm>
              <a:off x="4296" y="2647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040" name="Oval 104"/>
            <p:cNvSpPr>
              <a:spLocks noChangeArrowheads="1"/>
            </p:cNvSpPr>
            <p:nvPr/>
          </p:nvSpPr>
          <p:spPr bwMode="auto">
            <a:xfrm>
              <a:off x="4653" y="2469"/>
              <a:ext cx="168" cy="168"/>
            </a:xfrm>
            <a:prstGeom prst="ellipse">
              <a:avLst/>
            </a:prstGeom>
            <a:gradFill rotWithShape="0">
              <a:gsLst>
                <a:gs pos="0">
                  <a:srgbClr val="62BEFC"/>
                </a:gs>
                <a:gs pos="100000">
                  <a:srgbClr val="62BEFC">
                    <a:gamma/>
                    <a:shade val="86275"/>
                    <a:invGamma/>
                  </a:srgb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6041" name="Text Box 105"/>
          <p:cNvSpPr txBox="1">
            <a:spLocks noChangeArrowheads="1"/>
          </p:cNvSpPr>
          <p:nvPr/>
        </p:nvSpPr>
        <p:spPr bwMode="auto">
          <a:xfrm>
            <a:off x="2514600" y="5795963"/>
            <a:ext cx="231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GB" sz="24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SALBUTAMOL</a:t>
            </a:r>
            <a:endParaRPr lang="en-GB" altLang="en-GB" sz="2400">
              <a:solidFill>
                <a:srgbClr val="FF3300"/>
              </a:solidFill>
            </a:endParaRPr>
          </a:p>
        </p:txBody>
      </p:sp>
      <p:sp>
        <p:nvSpPr>
          <p:cNvPr id="296042" name="Text Box 106"/>
          <p:cNvSpPr txBox="1">
            <a:spLocks noChangeArrowheads="1"/>
          </p:cNvSpPr>
          <p:nvPr/>
        </p:nvSpPr>
        <p:spPr bwMode="auto">
          <a:xfrm>
            <a:off x="822325" y="465138"/>
            <a:ext cx="2430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b</a:t>
            </a:r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itchFamily="18" charset="0"/>
              </a:rPr>
              <a:t>-</a:t>
            </a:r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Adrenoceptor</a:t>
            </a:r>
            <a:endParaRPr lang="en-GB" altLang="en-GB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62" name="Group 2"/>
          <p:cNvGrpSpPr>
            <a:grpSpLocks/>
          </p:cNvGrpSpPr>
          <p:nvPr/>
        </p:nvGrpSpPr>
        <p:grpSpPr bwMode="auto">
          <a:xfrm>
            <a:off x="1371600" y="1143000"/>
            <a:ext cx="6418263" cy="4521200"/>
            <a:chOff x="1632" y="1294"/>
            <a:chExt cx="4043" cy="2848"/>
          </a:xfrm>
        </p:grpSpPr>
        <p:sp>
          <p:nvSpPr>
            <p:cNvPr id="296963" name="Freeform 3"/>
            <p:cNvSpPr>
              <a:spLocks/>
            </p:cNvSpPr>
            <p:nvPr/>
          </p:nvSpPr>
          <p:spPr bwMode="auto">
            <a:xfrm>
              <a:off x="1632" y="1294"/>
              <a:ext cx="4043" cy="2848"/>
            </a:xfrm>
            <a:custGeom>
              <a:avLst/>
              <a:gdLst>
                <a:gd name="T0" fmla="*/ 0 w 4043"/>
                <a:gd name="T1" fmla="*/ 1346 h 2848"/>
                <a:gd name="T2" fmla="*/ 267 w 4043"/>
                <a:gd name="T3" fmla="*/ 2759 h 2848"/>
                <a:gd name="T4" fmla="*/ 910 w 4043"/>
                <a:gd name="T5" fmla="*/ 2848 h 2848"/>
                <a:gd name="T6" fmla="*/ 2398 w 4043"/>
                <a:gd name="T7" fmla="*/ 2826 h 2848"/>
                <a:gd name="T8" fmla="*/ 2615 w 4043"/>
                <a:gd name="T9" fmla="*/ 2370 h 2848"/>
                <a:gd name="T10" fmla="*/ 3998 w 4043"/>
                <a:gd name="T11" fmla="*/ 2250 h 2848"/>
                <a:gd name="T12" fmla="*/ 4043 w 4043"/>
                <a:gd name="T13" fmla="*/ 964 h 2848"/>
                <a:gd name="T14" fmla="*/ 2518 w 4043"/>
                <a:gd name="T15" fmla="*/ 0 h 2848"/>
                <a:gd name="T16" fmla="*/ 1635 w 4043"/>
                <a:gd name="T17" fmla="*/ 575 h 2848"/>
                <a:gd name="T18" fmla="*/ 678 w 4043"/>
                <a:gd name="T19" fmla="*/ 583 h 2848"/>
                <a:gd name="T20" fmla="*/ 0 w 4043"/>
                <a:gd name="T21" fmla="*/ 1346 h 2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43" h="2848">
                  <a:moveTo>
                    <a:pt x="0" y="1346"/>
                  </a:moveTo>
                  <a:lnTo>
                    <a:pt x="267" y="2759"/>
                  </a:lnTo>
                  <a:lnTo>
                    <a:pt x="910" y="2848"/>
                  </a:lnTo>
                  <a:lnTo>
                    <a:pt x="2398" y="2826"/>
                  </a:lnTo>
                  <a:lnTo>
                    <a:pt x="2615" y="2370"/>
                  </a:lnTo>
                  <a:lnTo>
                    <a:pt x="3998" y="2250"/>
                  </a:lnTo>
                  <a:lnTo>
                    <a:pt x="4043" y="964"/>
                  </a:lnTo>
                  <a:lnTo>
                    <a:pt x="2518" y="0"/>
                  </a:lnTo>
                  <a:lnTo>
                    <a:pt x="1635" y="575"/>
                  </a:lnTo>
                  <a:lnTo>
                    <a:pt x="678" y="583"/>
                  </a:lnTo>
                  <a:lnTo>
                    <a:pt x="0" y="1346"/>
                  </a:lnTo>
                  <a:close/>
                </a:path>
              </a:pathLst>
            </a:custGeom>
            <a:solidFill>
              <a:schemeClr val="folHlink"/>
            </a:solidFill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64" name="Oval 4" descr="75%"/>
            <p:cNvSpPr>
              <a:spLocks noChangeArrowheads="1"/>
            </p:cNvSpPr>
            <p:nvPr/>
          </p:nvSpPr>
          <p:spPr bwMode="auto">
            <a:xfrm>
              <a:off x="2160" y="3744"/>
              <a:ext cx="384" cy="288"/>
            </a:xfrm>
            <a:prstGeom prst="ellipse">
              <a:avLst/>
            </a:prstGeom>
            <a:pattFill prst="pct75">
              <a:fgClr>
                <a:srgbClr val="F94E19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65" name="Oval 5" descr="75%"/>
            <p:cNvSpPr>
              <a:spLocks noChangeArrowheads="1"/>
            </p:cNvSpPr>
            <p:nvPr/>
          </p:nvSpPr>
          <p:spPr bwMode="auto">
            <a:xfrm rot="-3216454">
              <a:off x="2179" y="2150"/>
              <a:ext cx="384" cy="336"/>
            </a:xfrm>
            <a:prstGeom prst="ellipse">
              <a:avLst/>
            </a:prstGeom>
            <a:pattFill prst="pct75">
              <a:fgClr>
                <a:srgbClr val="F94E19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66" name="Oval 6" descr="75%"/>
            <p:cNvSpPr>
              <a:spLocks noChangeArrowheads="1"/>
            </p:cNvSpPr>
            <p:nvPr/>
          </p:nvSpPr>
          <p:spPr bwMode="auto">
            <a:xfrm rot="-3216454">
              <a:off x="3432" y="1896"/>
              <a:ext cx="384" cy="336"/>
            </a:xfrm>
            <a:prstGeom prst="ellipse">
              <a:avLst/>
            </a:prstGeom>
            <a:pattFill prst="pct75">
              <a:fgClr>
                <a:srgbClr val="F94E19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67" name="Oval 7" descr="75%"/>
            <p:cNvSpPr>
              <a:spLocks noChangeArrowheads="1"/>
            </p:cNvSpPr>
            <p:nvPr/>
          </p:nvSpPr>
          <p:spPr bwMode="auto">
            <a:xfrm rot="3216454" flipH="1">
              <a:off x="4776" y="2088"/>
              <a:ext cx="384" cy="336"/>
            </a:xfrm>
            <a:prstGeom prst="ellipse">
              <a:avLst/>
            </a:prstGeom>
            <a:pattFill prst="pct75">
              <a:fgClr>
                <a:srgbClr val="9F6AF4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68" name="Oval 8" descr="60%"/>
            <p:cNvSpPr>
              <a:spLocks noChangeArrowheads="1"/>
            </p:cNvSpPr>
            <p:nvPr/>
          </p:nvSpPr>
          <p:spPr bwMode="auto">
            <a:xfrm rot="844237" flipH="1">
              <a:off x="2976" y="2880"/>
              <a:ext cx="437" cy="389"/>
            </a:xfrm>
            <a:prstGeom prst="ellipse">
              <a:avLst/>
            </a:prstGeom>
            <a:pattFill prst="pct60">
              <a:fgClr>
                <a:srgbClr val="00D60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69" name="Line 9"/>
            <p:cNvSpPr>
              <a:spLocks noChangeShapeType="1"/>
            </p:cNvSpPr>
            <p:nvPr/>
          </p:nvSpPr>
          <p:spPr bwMode="auto">
            <a:xfrm flipV="1">
              <a:off x="1660" y="2049"/>
              <a:ext cx="658" cy="7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70" name="Line 10"/>
            <p:cNvSpPr>
              <a:spLocks noChangeShapeType="1"/>
            </p:cNvSpPr>
            <p:nvPr/>
          </p:nvSpPr>
          <p:spPr bwMode="auto">
            <a:xfrm flipH="1" flipV="1">
              <a:off x="2310" y="1877"/>
              <a:ext cx="8" cy="1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71" name="Line 11"/>
            <p:cNvSpPr>
              <a:spLocks noChangeShapeType="1"/>
            </p:cNvSpPr>
            <p:nvPr/>
          </p:nvSpPr>
          <p:spPr bwMode="auto">
            <a:xfrm flipV="1">
              <a:off x="2318" y="2041"/>
              <a:ext cx="949" cy="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72" name="Line 12"/>
            <p:cNvSpPr>
              <a:spLocks noChangeShapeType="1"/>
            </p:cNvSpPr>
            <p:nvPr/>
          </p:nvSpPr>
          <p:spPr bwMode="auto">
            <a:xfrm flipV="1">
              <a:off x="3267" y="1877"/>
              <a:ext cx="8" cy="1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73" name="Line 13"/>
            <p:cNvSpPr>
              <a:spLocks noChangeShapeType="1"/>
            </p:cNvSpPr>
            <p:nvPr/>
          </p:nvSpPr>
          <p:spPr bwMode="auto">
            <a:xfrm flipV="1">
              <a:off x="3275" y="1458"/>
              <a:ext cx="867" cy="5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74" name="Line 14"/>
            <p:cNvSpPr>
              <a:spLocks noChangeShapeType="1"/>
            </p:cNvSpPr>
            <p:nvPr/>
          </p:nvSpPr>
          <p:spPr bwMode="auto">
            <a:xfrm flipV="1">
              <a:off x="4142" y="1294"/>
              <a:ext cx="0" cy="1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75" name="Line 15"/>
            <p:cNvSpPr>
              <a:spLocks noChangeShapeType="1"/>
            </p:cNvSpPr>
            <p:nvPr/>
          </p:nvSpPr>
          <p:spPr bwMode="auto">
            <a:xfrm>
              <a:off x="4150" y="1458"/>
              <a:ext cx="1503" cy="9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6976" name="Text Box 16"/>
          <p:cNvSpPr txBox="1">
            <a:spLocks noChangeArrowheads="1"/>
          </p:cNvSpPr>
          <p:nvPr/>
        </p:nvSpPr>
        <p:spPr bwMode="auto">
          <a:xfrm>
            <a:off x="822325" y="465138"/>
            <a:ext cx="2455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itchFamily="18" charset="0"/>
              </a:rPr>
              <a:t>-</a:t>
            </a:r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Adrenoceptor</a:t>
            </a:r>
            <a:endParaRPr lang="en-GB" altLang="en-GB" sz="2400"/>
          </a:p>
        </p:txBody>
      </p:sp>
      <p:grpSp>
        <p:nvGrpSpPr>
          <p:cNvPr id="296977" name="Group 17"/>
          <p:cNvGrpSpPr>
            <a:grpSpLocks/>
          </p:cNvGrpSpPr>
          <p:nvPr/>
        </p:nvGrpSpPr>
        <p:grpSpPr bwMode="auto">
          <a:xfrm>
            <a:off x="1600200" y="2174875"/>
            <a:ext cx="6481763" cy="4078288"/>
            <a:chOff x="1008" y="1370"/>
            <a:chExt cx="4083" cy="2569"/>
          </a:xfrm>
        </p:grpSpPr>
        <p:grpSp>
          <p:nvGrpSpPr>
            <p:cNvPr id="296978" name="Group 18"/>
            <p:cNvGrpSpPr>
              <a:grpSpLocks/>
            </p:cNvGrpSpPr>
            <p:nvPr/>
          </p:nvGrpSpPr>
          <p:grpSpPr bwMode="auto">
            <a:xfrm>
              <a:off x="1008" y="1370"/>
              <a:ext cx="4083" cy="2020"/>
              <a:chOff x="1008" y="1370"/>
              <a:chExt cx="4083" cy="2020"/>
            </a:xfrm>
          </p:grpSpPr>
          <p:sp>
            <p:nvSpPr>
              <p:cNvPr id="296979" name="Line 19"/>
              <p:cNvSpPr>
                <a:spLocks noChangeShapeType="1"/>
              </p:cNvSpPr>
              <p:nvPr/>
            </p:nvSpPr>
            <p:spPr bwMode="auto">
              <a:xfrm flipH="1">
                <a:off x="2056" y="2422"/>
                <a:ext cx="4" cy="1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80" name="Line 20"/>
              <p:cNvSpPr>
                <a:spLocks noChangeShapeType="1"/>
              </p:cNvSpPr>
              <p:nvPr/>
            </p:nvSpPr>
            <p:spPr bwMode="auto">
              <a:xfrm flipV="1">
                <a:off x="3957" y="2848"/>
                <a:ext cx="108" cy="16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81" name="Line 21"/>
              <p:cNvSpPr>
                <a:spLocks noChangeShapeType="1"/>
              </p:cNvSpPr>
              <p:nvPr/>
            </p:nvSpPr>
            <p:spPr bwMode="auto">
              <a:xfrm flipV="1">
                <a:off x="3548" y="2162"/>
                <a:ext cx="136" cy="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82" name="Line 22"/>
              <p:cNvSpPr>
                <a:spLocks noChangeShapeType="1"/>
              </p:cNvSpPr>
              <p:nvPr/>
            </p:nvSpPr>
            <p:spPr bwMode="auto">
              <a:xfrm>
                <a:off x="2888" y="2738"/>
                <a:ext cx="188" cy="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83" name="Line 23"/>
              <p:cNvSpPr>
                <a:spLocks noChangeShapeType="1"/>
              </p:cNvSpPr>
              <p:nvPr/>
            </p:nvSpPr>
            <p:spPr bwMode="auto">
              <a:xfrm flipH="1">
                <a:off x="2420" y="3018"/>
                <a:ext cx="0" cy="22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84" name="Line 24"/>
              <p:cNvSpPr>
                <a:spLocks noChangeShapeType="1"/>
              </p:cNvSpPr>
              <p:nvPr/>
            </p:nvSpPr>
            <p:spPr bwMode="auto">
              <a:xfrm flipV="1">
                <a:off x="2136" y="2130"/>
                <a:ext cx="156" cy="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85" name="Line 25"/>
              <p:cNvSpPr>
                <a:spLocks noChangeShapeType="1"/>
              </p:cNvSpPr>
              <p:nvPr/>
            </p:nvSpPr>
            <p:spPr bwMode="auto">
              <a:xfrm>
                <a:off x="2516" y="2150"/>
                <a:ext cx="148" cy="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86" name="Oval 26"/>
              <p:cNvSpPr>
                <a:spLocks noChangeArrowheads="1"/>
              </p:cNvSpPr>
              <p:nvPr/>
            </p:nvSpPr>
            <p:spPr bwMode="auto">
              <a:xfrm>
                <a:off x="1588" y="278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87" name="Oval 27"/>
              <p:cNvSpPr>
                <a:spLocks noChangeArrowheads="1"/>
              </p:cNvSpPr>
              <p:nvPr/>
            </p:nvSpPr>
            <p:spPr bwMode="auto">
              <a:xfrm>
                <a:off x="1108" y="1981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88" name="Oval 28"/>
              <p:cNvSpPr>
                <a:spLocks noChangeArrowheads="1"/>
              </p:cNvSpPr>
              <p:nvPr/>
            </p:nvSpPr>
            <p:spPr bwMode="auto">
              <a:xfrm>
                <a:off x="2974" y="1598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89" name="Oval 29"/>
              <p:cNvSpPr>
                <a:spLocks noChangeArrowheads="1"/>
              </p:cNvSpPr>
              <p:nvPr/>
            </p:nvSpPr>
            <p:spPr bwMode="auto">
              <a:xfrm>
                <a:off x="2636" y="2189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90" name="Oval 30"/>
              <p:cNvSpPr>
                <a:spLocks noChangeArrowheads="1"/>
              </p:cNvSpPr>
              <p:nvPr/>
            </p:nvSpPr>
            <p:spPr bwMode="auto">
              <a:xfrm>
                <a:off x="2288" y="1994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91" name="Oval 31"/>
              <p:cNvSpPr>
                <a:spLocks noChangeArrowheads="1"/>
              </p:cNvSpPr>
              <p:nvPr/>
            </p:nvSpPr>
            <p:spPr bwMode="auto">
              <a:xfrm>
                <a:off x="1940" y="218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92" name="Oval 32"/>
              <p:cNvSpPr>
                <a:spLocks noChangeArrowheads="1"/>
              </p:cNvSpPr>
              <p:nvPr/>
            </p:nvSpPr>
            <p:spPr bwMode="auto">
              <a:xfrm>
                <a:off x="1944" y="258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93" name="Oval 33"/>
              <p:cNvSpPr>
                <a:spLocks noChangeArrowheads="1"/>
              </p:cNvSpPr>
              <p:nvPr/>
            </p:nvSpPr>
            <p:spPr bwMode="auto">
              <a:xfrm>
                <a:off x="2296" y="278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94" name="Oval 34"/>
              <p:cNvSpPr>
                <a:spLocks noChangeArrowheads="1"/>
              </p:cNvSpPr>
              <p:nvPr/>
            </p:nvSpPr>
            <p:spPr bwMode="auto">
              <a:xfrm>
                <a:off x="2654" y="257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95" name="Oval 35"/>
              <p:cNvSpPr>
                <a:spLocks noChangeArrowheads="1"/>
              </p:cNvSpPr>
              <p:nvPr/>
            </p:nvSpPr>
            <p:spPr bwMode="auto">
              <a:xfrm>
                <a:off x="2980" y="198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96" name="Oval 36"/>
              <p:cNvSpPr>
                <a:spLocks noChangeArrowheads="1"/>
              </p:cNvSpPr>
              <p:nvPr/>
            </p:nvSpPr>
            <p:spPr bwMode="auto">
              <a:xfrm>
                <a:off x="3324" y="2190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97" name="Oval 37"/>
              <p:cNvSpPr>
                <a:spLocks noChangeArrowheads="1"/>
              </p:cNvSpPr>
              <p:nvPr/>
            </p:nvSpPr>
            <p:spPr bwMode="auto">
              <a:xfrm>
                <a:off x="4064" y="220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98" name="Oval 38"/>
              <p:cNvSpPr>
                <a:spLocks noChangeArrowheads="1"/>
              </p:cNvSpPr>
              <p:nvPr/>
            </p:nvSpPr>
            <p:spPr bwMode="auto">
              <a:xfrm>
                <a:off x="3676" y="1994"/>
                <a:ext cx="240" cy="240"/>
              </a:xfrm>
              <a:prstGeom prst="ellipse">
                <a:avLst/>
              </a:prstGeom>
              <a:solidFill>
                <a:srgbClr val="0066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999" name="Oval 39"/>
              <p:cNvSpPr>
                <a:spLocks noChangeArrowheads="1"/>
              </p:cNvSpPr>
              <p:nvPr/>
            </p:nvSpPr>
            <p:spPr bwMode="auto">
              <a:xfrm>
                <a:off x="3700" y="1718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00" name="Oval 40"/>
              <p:cNvSpPr>
                <a:spLocks noChangeArrowheads="1"/>
              </p:cNvSpPr>
              <p:nvPr/>
            </p:nvSpPr>
            <p:spPr bwMode="auto">
              <a:xfrm>
                <a:off x="3912" y="1746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01" name="Oval 41"/>
              <p:cNvSpPr>
                <a:spLocks noChangeArrowheads="1"/>
              </p:cNvSpPr>
              <p:nvPr/>
            </p:nvSpPr>
            <p:spPr bwMode="auto">
              <a:xfrm>
                <a:off x="3284" y="1370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02" name="Oval 42"/>
              <p:cNvSpPr>
                <a:spLocks noChangeArrowheads="1"/>
              </p:cNvSpPr>
              <p:nvPr/>
            </p:nvSpPr>
            <p:spPr bwMode="auto">
              <a:xfrm>
                <a:off x="2324" y="164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03" name="Oval 43"/>
              <p:cNvSpPr>
                <a:spLocks noChangeArrowheads="1"/>
              </p:cNvSpPr>
              <p:nvPr/>
            </p:nvSpPr>
            <p:spPr bwMode="auto">
              <a:xfrm>
                <a:off x="2336" y="322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04" name="Oval 44"/>
              <p:cNvSpPr>
                <a:spLocks noChangeArrowheads="1"/>
              </p:cNvSpPr>
              <p:nvPr/>
            </p:nvSpPr>
            <p:spPr bwMode="auto">
              <a:xfrm>
                <a:off x="3056" y="2778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05" name="Oval 45"/>
              <p:cNvSpPr>
                <a:spLocks noChangeArrowheads="1"/>
              </p:cNvSpPr>
              <p:nvPr/>
            </p:nvSpPr>
            <p:spPr bwMode="auto">
              <a:xfrm>
                <a:off x="1008" y="235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06" name="Oval 46"/>
              <p:cNvSpPr>
                <a:spLocks noChangeArrowheads="1"/>
              </p:cNvSpPr>
              <p:nvPr/>
            </p:nvSpPr>
            <p:spPr bwMode="auto">
              <a:xfrm>
                <a:off x="1288" y="262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07" name="Oval 47"/>
              <p:cNvSpPr>
                <a:spLocks noChangeArrowheads="1"/>
              </p:cNvSpPr>
              <p:nvPr/>
            </p:nvSpPr>
            <p:spPr bwMode="auto">
              <a:xfrm>
                <a:off x="3360" y="262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08" name="Line 48"/>
              <p:cNvSpPr>
                <a:spLocks noChangeShapeType="1"/>
              </p:cNvSpPr>
              <p:nvPr/>
            </p:nvSpPr>
            <p:spPr bwMode="auto">
              <a:xfrm>
                <a:off x="4236" y="2350"/>
                <a:ext cx="124" cy="4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09" name="Line 49"/>
              <p:cNvSpPr>
                <a:spLocks noChangeShapeType="1"/>
              </p:cNvSpPr>
              <p:nvPr/>
            </p:nvSpPr>
            <p:spPr bwMode="auto">
              <a:xfrm flipV="1">
                <a:off x="4296" y="2178"/>
                <a:ext cx="224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10" name="Line 50"/>
              <p:cNvSpPr>
                <a:spLocks noChangeShapeType="1"/>
              </p:cNvSpPr>
              <p:nvPr/>
            </p:nvSpPr>
            <p:spPr bwMode="auto">
              <a:xfrm flipH="1">
                <a:off x="4168" y="2446"/>
                <a:ext cx="16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11" name="Line 51"/>
              <p:cNvSpPr>
                <a:spLocks noChangeShapeType="1"/>
              </p:cNvSpPr>
              <p:nvPr/>
            </p:nvSpPr>
            <p:spPr bwMode="auto">
              <a:xfrm flipV="1">
                <a:off x="3872" y="1862"/>
                <a:ext cx="100" cy="1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12" name="Line 52"/>
              <p:cNvSpPr>
                <a:spLocks noChangeShapeType="1"/>
              </p:cNvSpPr>
              <p:nvPr/>
            </p:nvSpPr>
            <p:spPr bwMode="auto">
              <a:xfrm flipH="1" flipV="1">
                <a:off x="3788" y="1890"/>
                <a:ext cx="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13" name="Line 53"/>
              <p:cNvSpPr>
                <a:spLocks noChangeShapeType="1"/>
              </p:cNvSpPr>
              <p:nvPr/>
            </p:nvSpPr>
            <p:spPr bwMode="auto">
              <a:xfrm>
                <a:off x="3444" y="2426"/>
                <a:ext cx="0" cy="1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14" name="Line 54"/>
              <p:cNvSpPr>
                <a:spLocks noChangeShapeType="1"/>
              </p:cNvSpPr>
              <p:nvPr/>
            </p:nvSpPr>
            <p:spPr bwMode="auto">
              <a:xfrm flipV="1">
                <a:off x="3100" y="183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15" name="Line 55"/>
              <p:cNvSpPr>
                <a:spLocks noChangeShapeType="1"/>
              </p:cNvSpPr>
              <p:nvPr/>
            </p:nvSpPr>
            <p:spPr bwMode="auto">
              <a:xfrm flipV="1">
                <a:off x="3172" y="1466"/>
                <a:ext cx="164" cy="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16" name="Line 56"/>
              <p:cNvSpPr>
                <a:spLocks noChangeShapeType="1"/>
              </p:cNvSpPr>
              <p:nvPr/>
            </p:nvSpPr>
            <p:spPr bwMode="auto">
              <a:xfrm flipV="1">
                <a:off x="2408" y="1802"/>
                <a:ext cx="0" cy="1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17" name="Line 57"/>
              <p:cNvSpPr>
                <a:spLocks noChangeShapeType="1"/>
              </p:cNvSpPr>
              <p:nvPr/>
            </p:nvSpPr>
            <p:spPr bwMode="auto">
              <a:xfrm flipV="1">
                <a:off x="2860" y="2158"/>
                <a:ext cx="132" cy="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18" name="Line 58"/>
              <p:cNvSpPr>
                <a:spLocks noChangeShapeType="1"/>
              </p:cNvSpPr>
              <p:nvPr/>
            </p:nvSpPr>
            <p:spPr bwMode="auto">
              <a:xfrm>
                <a:off x="3212" y="2158"/>
                <a:ext cx="132" cy="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19" name="Line 59"/>
              <p:cNvSpPr>
                <a:spLocks noChangeShapeType="1"/>
              </p:cNvSpPr>
              <p:nvPr/>
            </p:nvSpPr>
            <p:spPr bwMode="auto">
              <a:xfrm>
                <a:off x="2732" y="2426"/>
                <a:ext cx="0" cy="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20" name="Line 60"/>
              <p:cNvSpPr>
                <a:spLocks noChangeShapeType="1"/>
              </p:cNvSpPr>
              <p:nvPr/>
            </p:nvSpPr>
            <p:spPr bwMode="auto">
              <a:xfrm>
                <a:off x="2784" y="2422"/>
                <a:ext cx="0" cy="1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21" name="Line 61"/>
              <p:cNvSpPr>
                <a:spLocks noChangeShapeType="1"/>
              </p:cNvSpPr>
              <p:nvPr/>
            </p:nvSpPr>
            <p:spPr bwMode="auto">
              <a:xfrm flipV="1">
                <a:off x="2176" y="2178"/>
                <a:ext cx="132" cy="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22" name="Line 62"/>
              <p:cNvSpPr>
                <a:spLocks noChangeShapeType="1"/>
              </p:cNvSpPr>
              <p:nvPr/>
            </p:nvSpPr>
            <p:spPr bwMode="auto">
              <a:xfrm>
                <a:off x="2156" y="2774"/>
                <a:ext cx="140" cy="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23" name="Line 63"/>
              <p:cNvSpPr>
                <a:spLocks noChangeShapeType="1"/>
              </p:cNvSpPr>
              <p:nvPr/>
            </p:nvSpPr>
            <p:spPr bwMode="auto">
              <a:xfrm>
                <a:off x="2180" y="2734"/>
                <a:ext cx="144" cy="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24" name="Line 64"/>
              <p:cNvSpPr>
                <a:spLocks noChangeShapeType="1"/>
              </p:cNvSpPr>
              <p:nvPr/>
            </p:nvSpPr>
            <p:spPr bwMode="auto">
              <a:xfrm flipV="1">
                <a:off x="2516" y="2758"/>
                <a:ext cx="160" cy="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25" name="Line 65"/>
              <p:cNvSpPr>
                <a:spLocks noChangeShapeType="1"/>
              </p:cNvSpPr>
              <p:nvPr/>
            </p:nvSpPr>
            <p:spPr bwMode="auto">
              <a:xfrm flipH="1">
                <a:off x="1816" y="2770"/>
                <a:ext cx="144" cy="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26" name="Line 66"/>
              <p:cNvSpPr>
                <a:spLocks noChangeShapeType="1"/>
              </p:cNvSpPr>
              <p:nvPr/>
            </p:nvSpPr>
            <p:spPr bwMode="auto">
              <a:xfrm flipH="1" flipV="1">
                <a:off x="1812" y="2154"/>
                <a:ext cx="140" cy="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27" name="Line 67"/>
              <p:cNvSpPr>
                <a:spLocks noChangeShapeType="1"/>
              </p:cNvSpPr>
              <p:nvPr/>
            </p:nvSpPr>
            <p:spPr bwMode="auto">
              <a:xfrm flipH="1">
                <a:off x="1323" y="2074"/>
                <a:ext cx="259" cy="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28" name="Line 68"/>
              <p:cNvSpPr>
                <a:spLocks noChangeShapeType="1"/>
              </p:cNvSpPr>
              <p:nvPr/>
            </p:nvSpPr>
            <p:spPr bwMode="auto">
              <a:xfrm flipH="1" flipV="1">
                <a:off x="1436" y="2750"/>
                <a:ext cx="16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29" name="Line 69"/>
              <p:cNvSpPr>
                <a:spLocks noChangeShapeType="1"/>
              </p:cNvSpPr>
              <p:nvPr/>
            </p:nvSpPr>
            <p:spPr bwMode="auto">
              <a:xfrm>
                <a:off x="3908" y="2158"/>
                <a:ext cx="180" cy="1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30" name="Oval 70"/>
              <p:cNvSpPr>
                <a:spLocks noChangeArrowheads="1"/>
              </p:cNvSpPr>
              <p:nvPr/>
            </p:nvSpPr>
            <p:spPr bwMode="auto">
              <a:xfrm>
                <a:off x="4512" y="201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31" name="Oval 71"/>
              <p:cNvSpPr>
                <a:spLocks noChangeArrowheads="1"/>
              </p:cNvSpPr>
              <p:nvPr/>
            </p:nvSpPr>
            <p:spPr bwMode="auto">
              <a:xfrm>
                <a:off x="4032" y="2640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32" name="Line 72"/>
              <p:cNvSpPr>
                <a:spLocks noChangeShapeType="1"/>
              </p:cNvSpPr>
              <p:nvPr/>
            </p:nvSpPr>
            <p:spPr bwMode="auto">
              <a:xfrm rot="20077918" flipV="1">
                <a:off x="4597" y="1813"/>
                <a:ext cx="117" cy="19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33" name="Oval 73"/>
              <p:cNvSpPr>
                <a:spLocks noChangeArrowheads="1"/>
              </p:cNvSpPr>
              <p:nvPr/>
            </p:nvSpPr>
            <p:spPr bwMode="auto">
              <a:xfrm>
                <a:off x="4923" y="2073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34" name="Line 74"/>
              <p:cNvSpPr>
                <a:spLocks noChangeShapeType="1"/>
              </p:cNvSpPr>
              <p:nvPr/>
            </p:nvSpPr>
            <p:spPr bwMode="auto">
              <a:xfrm>
                <a:off x="4670" y="2140"/>
                <a:ext cx="251" cy="2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35" name="Oval 75"/>
              <p:cNvSpPr>
                <a:spLocks noChangeArrowheads="1"/>
              </p:cNvSpPr>
              <p:nvPr/>
            </p:nvSpPr>
            <p:spPr bwMode="auto">
              <a:xfrm>
                <a:off x="4416" y="2907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36" name="Line 76"/>
              <p:cNvSpPr>
                <a:spLocks noChangeShapeType="1"/>
              </p:cNvSpPr>
              <p:nvPr/>
            </p:nvSpPr>
            <p:spPr bwMode="auto">
              <a:xfrm>
                <a:off x="4253" y="2833"/>
                <a:ext cx="178" cy="10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37" name="Oval 77"/>
              <p:cNvSpPr>
                <a:spLocks noChangeArrowheads="1"/>
              </p:cNvSpPr>
              <p:nvPr/>
            </p:nvSpPr>
            <p:spPr bwMode="auto">
              <a:xfrm>
                <a:off x="4581" y="1627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38" name="Oval 78"/>
              <p:cNvSpPr>
                <a:spLocks noChangeArrowheads="1"/>
              </p:cNvSpPr>
              <p:nvPr/>
            </p:nvSpPr>
            <p:spPr bwMode="auto">
              <a:xfrm>
                <a:off x="3840" y="2976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39" name="Line 79"/>
              <p:cNvSpPr>
                <a:spLocks noChangeShapeType="1"/>
              </p:cNvSpPr>
              <p:nvPr/>
            </p:nvSpPr>
            <p:spPr bwMode="auto">
              <a:xfrm>
                <a:off x="4640" y="2261"/>
                <a:ext cx="43" cy="20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40" name="Oval 80"/>
              <p:cNvSpPr>
                <a:spLocks noChangeArrowheads="1"/>
              </p:cNvSpPr>
              <p:nvPr/>
            </p:nvSpPr>
            <p:spPr bwMode="auto">
              <a:xfrm>
                <a:off x="4608" y="2448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41" name="Line 81"/>
              <p:cNvSpPr>
                <a:spLocks noChangeShapeType="1"/>
              </p:cNvSpPr>
              <p:nvPr/>
            </p:nvSpPr>
            <p:spPr bwMode="auto">
              <a:xfrm flipH="1" flipV="1">
                <a:off x="3869" y="2739"/>
                <a:ext cx="245" cy="1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42" name="Oval 82"/>
              <p:cNvSpPr>
                <a:spLocks noChangeArrowheads="1"/>
              </p:cNvSpPr>
              <p:nvPr/>
            </p:nvSpPr>
            <p:spPr bwMode="auto">
              <a:xfrm>
                <a:off x="3696" y="2640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43" name="Oval 83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44" name="Line 84"/>
              <p:cNvSpPr>
                <a:spLocks noChangeShapeType="1"/>
              </p:cNvSpPr>
              <p:nvPr/>
            </p:nvSpPr>
            <p:spPr bwMode="auto">
              <a:xfrm flipH="1">
                <a:off x="1120" y="2165"/>
                <a:ext cx="64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45" name="Oval 85"/>
              <p:cNvSpPr>
                <a:spLocks noChangeArrowheads="1"/>
              </p:cNvSpPr>
              <p:nvPr/>
            </p:nvSpPr>
            <p:spPr bwMode="auto">
              <a:xfrm>
                <a:off x="4315" y="2330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46" name="Oval 86"/>
              <p:cNvSpPr>
                <a:spLocks noChangeArrowheads="1"/>
              </p:cNvSpPr>
              <p:nvPr/>
            </p:nvSpPr>
            <p:spPr bwMode="auto">
              <a:xfrm>
                <a:off x="4520" y="2148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47" name="Line 87"/>
              <p:cNvSpPr>
                <a:spLocks noChangeShapeType="1"/>
              </p:cNvSpPr>
              <p:nvPr/>
            </p:nvSpPr>
            <p:spPr bwMode="auto">
              <a:xfrm rot="20077918" flipV="1">
                <a:off x="4451" y="2316"/>
                <a:ext cx="110" cy="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48" name="Line 88"/>
              <p:cNvSpPr>
                <a:spLocks noChangeShapeType="1"/>
              </p:cNvSpPr>
              <p:nvPr/>
            </p:nvSpPr>
            <p:spPr bwMode="auto">
              <a:xfrm>
                <a:off x="4548" y="2486"/>
                <a:ext cx="151" cy="5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49" name="Line 89"/>
              <p:cNvSpPr>
                <a:spLocks noChangeShapeType="1"/>
              </p:cNvSpPr>
              <p:nvPr/>
            </p:nvSpPr>
            <p:spPr bwMode="auto">
              <a:xfrm flipH="1">
                <a:off x="4371" y="2488"/>
                <a:ext cx="37" cy="1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50" name="Oval 90"/>
              <p:cNvSpPr>
                <a:spLocks noChangeArrowheads="1"/>
              </p:cNvSpPr>
              <p:nvPr/>
            </p:nvSpPr>
            <p:spPr bwMode="auto">
              <a:xfrm>
                <a:off x="4296" y="2647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51" name="Oval 91"/>
              <p:cNvSpPr>
                <a:spLocks noChangeArrowheads="1"/>
              </p:cNvSpPr>
              <p:nvPr/>
            </p:nvSpPr>
            <p:spPr bwMode="auto">
              <a:xfrm>
                <a:off x="4653" y="2469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7052" name="Text Box 92"/>
            <p:cNvSpPr txBox="1">
              <a:spLocks noChangeArrowheads="1"/>
            </p:cNvSpPr>
            <p:nvPr/>
          </p:nvSpPr>
          <p:spPr bwMode="auto">
            <a:xfrm>
              <a:off x="1584" y="3651"/>
              <a:ext cx="14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GB" sz="2400" b="1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SALBUTAMOL</a:t>
              </a:r>
              <a:endParaRPr lang="en-GB" altLang="en-GB" sz="2400">
                <a:solidFill>
                  <a:srgbClr val="FF3300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96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96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986" name="Group 2"/>
          <p:cNvGrpSpPr>
            <a:grpSpLocks/>
          </p:cNvGrpSpPr>
          <p:nvPr/>
        </p:nvGrpSpPr>
        <p:grpSpPr bwMode="auto">
          <a:xfrm>
            <a:off x="1371600" y="1143000"/>
            <a:ext cx="6418263" cy="4521200"/>
            <a:chOff x="1632" y="1294"/>
            <a:chExt cx="4043" cy="2848"/>
          </a:xfrm>
        </p:grpSpPr>
        <p:sp>
          <p:nvSpPr>
            <p:cNvPr id="297987" name="Freeform 3"/>
            <p:cNvSpPr>
              <a:spLocks/>
            </p:cNvSpPr>
            <p:nvPr/>
          </p:nvSpPr>
          <p:spPr bwMode="auto">
            <a:xfrm>
              <a:off x="1632" y="1294"/>
              <a:ext cx="4043" cy="2848"/>
            </a:xfrm>
            <a:custGeom>
              <a:avLst/>
              <a:gdLst>
                <a:gd name="T0" fmla="*/ 0 w 4043"/>
                <a:gd name="T1" fmla="*/ 1346 h 2848"/>
                <a:gd name="T2" fmla="*/ 267 w 4043"/>
                <a:gd name="T3" fmla="*/ 2759 h 2848"/>
                <a:gd name="T4" fmla="*/ 910 w 4043"/>
                <a:gd name="T5" fmla="*/ 2848 h 2848"/>
                <a:gd name="T6" fmla="*/ 2398 w 4043"/>
                <a:gd name="T7" fmla="*/ 2826 h 2848"/>
                <a:gd name="T8" fmla="*/ 2615 w 4043"/>
                <a:gd name="T9" fmla="*/ 2370 h 2848"/>
                <a:gd name="T10" fmla="*/ 3998 w 4043"/>
                <a:gd name="T11" fmla="*/ 2250 h 2848"/>
                <a:gd name="T12" fmla="*/ 4043 w 4043"/>
                <a:gd name="T13" fmla="*/ 964 h 2848"/>
                <a:gd name="T14" fmla="*/ 2518 w 4043"/>
                <a:gd name="T15" fmla="*/ 0 h 2848"/>
                <a:gd name="T16" fmla="*/ 1635 w 4043"/>
                <a:gd name="T17" fmla="*/ 575 h 2848"/>
                <a:gd name="T18" fmla="*/ 678 w 4043"/>
                <a:gd name="T19" fmla="*/ 583 h 2848"/>
                <a:gd name="T20" fmla="*/ 0 w 4043"/>
                <a:gd name="T21" fmla="*/ 1346 h 2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43" h="2848">
                  <a:moveTo>
                    <a:pt x="0" y="1346"/>
                  </a:moveTo>
                  <a:lnTo>
                    <a:pt x="267" y="2759"/>
                  </a:lnTo>
                  <a:lnTo>
                    <a:pt x="910" y="2848"/>
                  </a:lnTo>
                  <a:lnTo>
                    <a:pt x="2398" y="2826"/>
                  </a:lnTo>
                  <a:lnTo>
                    <a:pt x="2615" y="2370"/>
                  </a:lnTo>
                  <a:lnTo>
                    <a:pt x="3998" y="2250"/>
                  </a:lnTo>
                  <a:lnTo>
                    <a:pt x="4043" y="964"/>
                  </a:lnTo>
                  <a:lnTo>
                    <a:pt x="2518" y="0"/>
                  </a:lnTo>
                  <a:lnTo>
                    <a:pt x="1635" y="575"/>
                  </a:lnTo>
                  <a:lnTo>
                    <a:pt x="678" y="583"/>
                  </a:lnTo>
                  <a:lnTo>
                    <a:pt x="0" y="1346"/>
                  </a:lnTo>
                  <a:close/>
                </a:path>
              </a:pathLst>
            </a:custGeom>
            <a:solidFill>
              <a:schemeClr val="folHlink"/>
            </a:solidFill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88" name="Oval 4" descr="75%"/>
            <p:cNvSpPr>
              <a:spLocks noChangeArrowheads="1"/>
            </p:cNvSpPr>
            <p:nvPr/>
          </p:nvSpPr>
          <p:spPr bwMode="auto">
            <a:xfrm>
              <a:off x="2160" y="3744"/>
              <a:ext cx="384" cy="288"/>
            </a:xfrm>
            <a:prstGeom prst="ellipse">
              <a:avLst/>
            </a:prstGeom>
            <a:pattFill prst="pct75">
              <a:fgClr>
                <a:srgbClr val="F94E19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89" name="Oval 5" descr="75%"/>
            <p:cNvSpPr>
              <a:spLocks noChangeArrowheads="1"/>
            </p:cNvSpPr>
            <p:nvPr/>
          </p:nvSpPr>
          <p:spPr bwMode="auto">
            <a:xfrm rot="-3216454">
              <a:off x="2179" y="2150"/>
              <a:ext cx="384" cy="336"/>
            </a:xfrm>
            <a:prstGeom prst="ellipse">
              <a:avLst/>
            </a:prstGeom>
            <a:pattFill prst="pct75">
              <a:fgClr>
                <a:srgbClr val="F94E19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90" name="Oval 6" descr="75%"/>
            <p:cNvSpPr>
              <a:spLocks noChangeArrowheads="1"/>
            </p:cNvSpPr>
            <p:nvPr/>
          </p:nvSpPr>
          <p:spPr bwMode="auto">
            <a:xfrm rot="-3216454">
              <a:off x="3432" y="1896"/>
              <a:ext cx="384" cy="336"/>
            </a:xfrm>
            <a:prstGeom prst="ellipse">
              <a:avLst/>
            </a:prstGeom>
            <a:pattFill prst="pct75">
              <a:fgClr>
                <a:srgbClr val="F94E19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91" name="Oval 7" descr="75%"/>
            <p:cNvSpPr>
              <a:spLocks noChangeArrowheads="1"/>
            </p:cNvSpPr>
            <p:nvPr/>
          </p:nvSpPr>
          <p:spPr bwMode="auto">
            <a:xfrm rot="3216454" flipH="1">
              <a:off x="4776" y="2088"/>
              <a:ext cx="384" cy="336"/>
            </a:xfrm>
            <a:prstGeom prst="ellipse">
              <a:avLst/>
            </a:prstGeom>
            <a:pattFill prst="pct75">
              <a:fgClr>
                <a:srgbClr val="9F6AF4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92" name="Oval 8" descr="60%"/>
            <p:cNvSpPr>
              <a:spLocks noChangeArrowheads="1"/>
            </p:cNvSpPr>
            <p:nvPr/>
          </p:nvSpPr>
          <p:spPr bwMode="auto">
            <a:xfrm rot="844237" flipH="1">
              <a:off x="2976" y="2880"/>
              <a:ext cx="437" cy="389"/>
            </a:xfrm>
            <a:prstGeom prst="ellipse">
              <a:avLst/>
            </a:prstGeom>
            <a:pattFill prst="pct60">
              <a:fgClr>
                <a:srgbClr val="00D60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93" name="Line 9"/>
            <p:cNvSpPr>
              <a:spLocks noChangeShapeType="1"/>
            </p:cNvSpPr>
            <p:nvPr/>
          </p:nvSpPr>
          <p:spPr bwMode="auto">
            <a:xfrm flipV="1">
              <a:off x="1660" y="2049"/>
              <a:ext cx="658" cy="7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94" name="Line 10"/>
            <p:cNvSpPr>
              <a:spLocks noChangeShapeType="1"/>
            </p:cNvSpPr>
            <p:nvPr/>
          </p:nvSpPr>
          <p:spPr bwMode="auto">
            <a:xfrm flipH="1" flipV="1">
              <a:off x="2310" y="1877"/>
              <a:ext cx="8" cy="1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95" name="Line 11"/>
            <p:cNvSpPr>
              <a:spLocks noChangeShapeType="1"/>
            </p:cNvSpPr>
            <p:nvPr/>
          </p:nvSpPr>
          <p:spPr bwMode="auto">
            <a:xfrm flipV="1">
              <a:off x="2318" y="2041"/>
              <a:ext cx="949" cy="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96" name="Line 12"/>
            <p:cNvSpPr>
              <a:spLocks noChangeShapeType="1"/>
            </p:cNvSpPr>
            <p:nvPr/>
          </p:nvSpPr>
          <p:spPr bwMode="auto">
            <a:xfrm flipV="1">
              <a:off x="3267" y="1877"/>
              <a:ext cx="8" cy="1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97" name="Line 13"/>
            <p:cNvSpPr>
              <a:spLocks noChangeShapeType="1"/>
            </p:cNvSpPr>
            <p:nvPr/>
          </p:nvSpPr>
          <p:spPr bwMode="auto">
            <a:xfrm flipV="1">
              <a:off x="3275" y="1458"/>
              <a:ext cx="867" cy="5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98" name="Line 14"/>
            <p:cNvSpPr>
              <a:spLocks noChangeShapeType="1"/>
            </p:cNvSpPr>
            <p:nvPr/>
          </p:nvSpPr>
          <p:spPr bwMode="auto">
            <a:xfrm flipV="1">
              <a:off x="4142" y="1294"/>
              <a:ext cx="0" cy="1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99" name="Line 15"/>
            <p:cNvSpPr>
              <a:spLocks noChangeShapeType="1"/>
            </p:cNvSpPr>
            <p:nvPr/>
          </p:nvSpPr>
          <p:spPr bwMode="auto">
            <a:xfrm>
              <a:off x="4150" y="1458"/>
              <a:ext cx="1503" cy="9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8000" name="Group 16"/>
          <p:cNvGrpSpPr>
            <a:grpSpLocks/>
          </p:cNvGrpSpPr>
          <p:nvPr/>
        </p:nvGrpSpPr>
        <p:grpSpPr bwMode="auto">
          <a:xfrm>
            <a:off x="1600200" y="2174875"/>
            <a:ext cx="6481763" cy="4078288"/>
            <a:chOff x="1008" y="1370"/>
            <a:chExt cx="4083" cy="2569"/>
          </a:xfrm>
        </p:grpSpPr>
        <p:grpSp>
          <p:nvGrpSpPr>
            <p:cNvPr id="298001" name="Group 17"/>
            <p:cNvGrpSpPr>
              <a:grpSpLocks/>
            </p:cNvGrpSpPr>
            <p:nvPr/>
          </p:nvGrpSpPr>
          <p:grpSpPr bwMode="auto">
            <a:xfrm>
              <a:off x="1008" y="1370"/>
              <a:ext cx="4083" cy="2020"/>
              <a:chOff x="1008" y="1370"/>
              <a:chExt cx="4083" cy="2020"/>
            </a:xfrm>
          </p:grpSpPr>
          <p:sp>
            <p:nvSpPr>
              <p:cNvPr id="298002" name="Line 18"/>
              <p:cNvSpPr>
                <a:spLocks noChangeShapeType="1"/>
              </p:cNvSpPr>
              <p:nvPr/>
            </p:nvSpPr>
            <p:spPr bwMode="auto">
              <a:xfrm flipH="1">
                <a:off x="2056" y="2422"/>
                <a:ext cx="4" cy="1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03" name="Line 19"/>
              <p:cNvSpPr>
                <a:spLocks noChangeShapeType="1"/>
              </p:cNvSpPr>
              <p:nvPr/>
            </p:nvSpPr>
            <p:spPr bwMode="auto">
              <a:xfrm flipV="1">
                <a:off x="3957" y="2848"/>
                <a:ext cx="108" cy="16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04" name="Line 20"/>
              <p:cNvSpPr>
                <a:spLocks noChangeShapeType="1"/>
              </p:cNvSpPr>
              <p:nvPr/>
            </p:nvSpPr>
            <p:spPr bwMode="auto">
              <a:xfrm flipV="1">
                <a:off x="3548" y="2162"/>
                <a:ext cx="136" cy="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05" name="Line 21"/>
              <p:cNvSpPr>
                <a:spLocks noChangeShapeType="1"/>
              </p:cNvSpPr>
              <p:nvPr/>
            </p:nvSpPr>
            <p:spPr bwMode="auto">
              <a:xfrm>
                <a:off x="2888" y="2738"/>
                <a:ext cx="188" cy="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06" name="Line 22"/>
              <p:cNvSpPr>
                <a:spLocks noChangeShapeType="1"/>
              </p:cNvSpPr>
              <p:nvPr/>
            </p:nvSpPr>
            <p:spPr bwMode="auto">
              <a:xfrm flipH="1">
                <a:off x="2420" y="3018"/>
                <a:ext cx="0" cy="22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07" name="Line 23"/>
              <p:cNvSpPr>
                <a:spLocks noChangeShapeType="1"/>
              </p:cNvSpPr>
              <p:nvPr/>
            </p:nvSpPr>
            <p:spPr bwMode="auto">
              <a:xfrm flipV="1">
                <a:off x="2136" y="2130"/>
                <a:ext cx="156" cy="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08" name="Line 24"/>
              <p:cNvSpPr>
                <a:spLocks noChangeShapeType="1"/>
              </p:cNvSpPr>
              <p:nvPr/>
            </p:nvSpPr>
            <p:spPr bwMode="auto">
              <a:xfrm>
                <a:off x="2516" y="2150"/>
                <a:ext cx="148" cy="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09" name="Oval 25"/>
              <p:cNvSpPr>
                <a:spLocks noChangeArrowheads="1"/>
              </p:cNvSpPr>
              <p:nvPr/>
            </p:nvSpPr>
            <p:spPr bwMode="auto">
              <a:xfrm>
                <a:off x="1588" y="278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10" name="Oval 26"/>
              <p:cNvSpPr>
                <a:spLocks noChangeArrowheads="1"/>
              </p:cNvSpPr>
              <p:nvPr/>
            </p:nvSpPr>
            <p:spPr bwMode="auto">
              <a:xfrm>
                <a:off x="1108" y="1981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11" name="Oval 27"/>
              <p:cNvSpPr>
                <a:spLocks noChangeArrowheads="1"/>
              </p:cNvSpPr>
              <p:nvPr/>
            </p:nvSpPr>
            <p:spPr bwMode="auto">
              <a:xfrm>
                <a:off x="2974" y="1598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12" name="Oval 28"/>
              <p:cNvSpPr>
                <a:spLocks noChangeArrowheads="1"/>
              </p:cNvSpPr>
              <p:nvPr/>
            </p:nvSpPr>
            <p:spPr bwMode="auto">
              <a:xfrm>
                <a:off x="2636" y="2189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13" name="Oval 29"/>
              <p:cNvSpPr>
                <a:spLocks noChangeArrowheads="1"/>
              </p:cNvSpPr>
              <p:nvPr/>
            </p:nvSpPr>
            <p:spPr bwMode="auto">
              <a:xfrm>
                <a:off x="2288" y="1994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14" name="Oval 30"/>
              <p:cNvSpPr>
                <a:spLocks noChangeArrowheads="1"/>
              </p:cNvSpPr>
              <p:nvPr/>
            </p:nvSpPr>
            <p:spPr bwMode="auto">
              <a:xfrm>
                <a:off x="1940" y="218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15" name="Oval 31"/>
              <p:cNvSpPr>
                <a:spLocks noChangeArrowheads="1"/>
              </p:cNvSpPr>
              <p:nvPr/>
            </p:nvSpPr>
            <p:spPr bwMode="auto">
              <a:xfrm>
                <a:off x="1944" y="258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16" name="Oval 32"/>
              <p:cNvSpPr>
                <a:spLocks noChangeArrowheads="1"/>
              </p:cNvSpPr>
              <p:nvPr/>
            </p:nvSpPr>
            <p:spPr bwMode="auto">
              <a:xfrm>
                <a:off x="2296" y="278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17" name="Oval 33"/>
              <p:cNvSpPr>
                <a:spLocks noChangeArrowheads="1"/>
              </p:cNvSpPr>
              <p:nvPr/>
            </p:nvSpPr>
            <p:spPr bwMode="auto">
              <a:xfrm>
                <a:off x="2654" y="257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6078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18" name="Oval 34"/>
              <p:cNvSpPr>
                <a:spLocks noChangeArrowheads="1"/>
              </p:cNvSpPr>
              <p:nvPr/>
            </p:nvSpPr>
            <p:spPr bwMode="auto">
              <a:xfrm>
                <a:off x="2980" y="198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19" name="Oval 35"/>
              <p:cNvSpPr>
                <a:spLocks noChangeArrowheads="1"/>
              </p:cNvSpPr>
              <p:nvPr/>
            </p:nvSpPr>
            <p:spPr bwMode="auto">
              <a:xfrm>
                <a:off x="3324" y="2190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20" name="Oval 36"/>
              <p:cNvSpPr>
                <a:spLocks noChangeArrowheads="1"/>
              </p:cNvSpPr>
              <p:nvPr/>
            </p:nvSpPr>
            <p:spPr bwMode="auto">
              <a:xfrm>
                <a:off x="4064" y="220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21" name="Oval 37"/>
              <p:cNvSpPr>
                <a:spLocks noChangeArrowheads="1"/>
              </p:cNvSpPr>
              <p:nvPr/>
            </p:nvSpPr>
            <p:spPr bwMode="auto">
              <a:xfrm>
                <a:off x="3676" y="1994"/>
                <a:ext cx="240" cy="240"/>
              </a:xfrm>
              <a:prstGeom prst="ellipse">
                <a:avLst/>
              </a:prstGeom>
              <a:solidFill>
                <a:srgbClr val="0066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22" name="Oval 38"/>
              <p:cNvSpPr>
                <a:spLocks noChangeArrowheads="1"/>
              </p:cNvSpPr>
              <p:nvPr/>
            </p:nvSpPr>
            <p:spPr bwMode="auto">
              <a:xfrm>
                <a:off x="3700" y="1718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23" name="Oval 39"/>
              <p:cNvSpPr>
                <a:spLocks noChangeArrowheads="1"/>
              </p:cNvSpPr>
              <p:nvPr/>
            </p:nvSpPr>
            <p:spPr bwMode="auto">
              <a:xfrm>
                <a:off x="3912" y="1746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24" name="Oval 40"/>
              <p:cNvSpPr>
                <a:spLocks noChangeArrowheads="1"/>
              </p:cNvSpPr>
              <p:nvPr/>
            </p:nvSpPr>
            <p:spPr bwMode="auto">
              <a:xfrm>
                <a:off x="3284" y="1370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25" name="Oval 41"/>
              <p:cNvSpPr>
                <a:spLocks noChangeArrowheads="1"/>
              </p:cNvSpPr>
              <p:nvPr/>
            </p:nvSpPr>
            <p:spPr bwMode="auto">
              <a:xfrm>
                <a:off x="2324" y="164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26" name="Oval 42"/>
              <p:cNvSpPr>
                <a:spLocks noChangeArrowheads="1"/>
              </p:cNvSpPr>
              <p:nvPr/>
            </p:nvSpPr>
            <p:spPr bwMode="auto">
              <a:xfrm>
                <a:off x="2336" y="322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27" name="Oval 43"/>
              <p:cNvSpPr>
                <a:spLocks noChangeArrowheads="1"/>
              </p:cNvSpPr>
              <p:nvPr/>
            </p:nvSpPr>
            <p:spPr bwMode="auto">
              <a:xfrm>
                <a:off x="3056" y="2778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28" name="Oval 44"/>
              <p:cNvSpPr>
                <a:spLocks noChangeArrowheads="1"/>
              </p:cNvSpPr>
              <p:nvPr/>
            </p:nvSpPr>
            <p:spPr bwMode="auto">
              <a:xfrm>
                <a:off x="1008" y="235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29" name="Oval 45"/>
              <p:cNvSpPr>
                <a:spLocks noChangeArrowheads="1"/>
              </p:cNvSpPr>
              <p:nvPr/>
            </p:nvSpPr>
            <p:spPr bwMode="auto">
              <a:xfrm>
                <a:off x="1288" y="262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30" name="Oval 46"/>
              <p:cNvSpPr>
                <a:spLocks noChangeArrowheads="1"/>
              </p:cNvSpPr>
              <p:nvPr/>
            </p:nvSpPr>
            <p:spPr bwMode="auto">
              <a:xfrm>
                <a:off x="3360" y="2622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31" name="Line 47"/>
              <p:cNvSpPr>
                <a:spLocks noChangeShapeType="1"/>
              </p:cNvSpPr>
              <p:nvPr/>
            </p:nvSpPr>
            <p:spPr bwMode="auto">
              <a:xfrm>
                <a:off x="4236" y="2350"/>
                <a:ext cx="124" cy="4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32" name="Line 48"/>
              <p:cNvSpPr>
                <a:spLocks noChangeShapeType="1"/>
              </p:cNvSpPr>
              <p:nvPr/>
            </p:nvSpPr>
            <p:spPr bwMode="auto">
              <a:xfrm flipV="1">
                <a:off x="4296" y="2178"/>
                <a:ext cx="224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33" name="Line 49"/>
              <p:cNvSpPr>
                <a:spLocks noChangeShapeType="1"/>
              </p:cNvSpPr>
              <p:nvPr/>
            </p:nvSpPr>
            <p:spPr bwMode="auto">
              <a:xfrm flipH="1">
                <a:off x="4168" y="2446"/>
                <a:ext cx="16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34" name="Line 50"/>
              <p:cNvSpPr>
                <a:spLocks noChangeShapeType="1"/>
              </p:cNvSpPr>
              <p:nvPr/>
            </p:nvSpPr>
            <p:spPr bwMode="auto">
              <a:xfrm flipV="1">
                <a:off x="3872" y="1862"/>
                <a:ext cx="100" cy="1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35" name="Line 51"/>
              <p:cNvSpPr>
                <a:spLocks noChangeShapeType="1"/>
              </p:cNvSpPr>
              <p:nvPr/>
            </p:nvSpPr>
            <p:spPr bwMode="auto">
              <a:xfrm flipH="1" flipV="1">
                <a:off x="3788" y="1890"/>
                <a:ext cx="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36" name="Line 52"/>
              <p:cNvSpPr>
                <a:spLocks noChangeShapeType="1"/>
              </p:cNvSpPr>
              <p:nvPr/>
            </p:nvSpPr>
            <p:spPr bwMode="auto">
              <a:xfrm>
                <a:off x="3444" y="2426"/>
                <a:ext cx="0" cy="1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37" name="Line 53"/>
              <p:cNvSpPr>
                <a:spLocks noChangeShapeType="1"/>
              </p:cNvSpPr>
              <p:nvPr/>
            </p:nvSpPr>
            <p:spPr bwMode="auto">
              <a:xfrm flipV="1">
                <a:off x="3100" y="183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38" name="Line 54"/>
              <p:cNvSpPr>
                <a:spLocks noChangeShapeType="1"/>
              </p:cNvSpPr>
              <p:nvPr/>
            </p:nvSpPr>
            <p:spPr bwMode="auto">
              <a:xfrm flipV="1">
                <a:off x="3172" y="1466"/>
                <a:ext cx="164" cy="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39" name="Line 55"/>
              <p:cNvSpPr>
                <a:spLocks noChangeShapeType="1"/>
              </p:cNvSpPr>
              <p:nvPr/>
            </p:nvSpPr>
            <p:spPr bwMode="auto">
              <a:xfrm flipV="1">
                <a:off x="2408" y="1802"/>
                <a:ext cx="0" cy="1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40" name="Line 56"/>
              <p:cNvSpPr>
                <a:spLocks noChangeShapeType="1"/>
              </p:cNvSpPr>
              <p:nvPr/>
            </p:nvSpPr>
            <p:spPr bwMode="auto">
              <a:xfrm flipV="1">
                <a:off x="2860" y="2158"/>
                <a:ext cx="132" cy="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41" name="Line 57"/>
              <p:cNvSpPr>
                <a:spLocks noChangeShapeType="1"/>
              </p:cNvSpPr>
              <p:nvPr/>
            </p:nvSpPr>
            <p:spPr bwMode="auto">
              <a:xfrm>
                <a:off x="3212" y="2158"/>
                <a:ext cx="132" cy="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42" name="Line 58"/>
              <p:cNvSpPr>
                <a:spLocks noChangeShapeType="1"/>
              </p:cNvSpPr>
              <p:nvPr/>
            </p:nvSpPr>
            <p:spPr bwMode="auto">
              <a:xfrm>
                <a:off x="2732" y="2426"/>
                <a:ext cx="0" cy="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43" name="Line 59"/>
              <p:cNvSpPr>
                <a:spLocks noChangeShapeType="1"/>
              </p:cNvSpPr>
              <p:nvPr/>
            </p:nvSpPr>
            <p:spPr bwMode="auto">
              <a:xfrm>
                <a:off x="2784" y="2422"/>
                <a:ext cx="0" cy="1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44" name="Line 60"/>
              <p:cNvSpPr>
                <a:spLocks noChangeShapeType="1"/>
              </p:cNvSpPr>
              <p:nvPr/>
            </p:nvSpPr>
            <p:spPr bwMode="auto">
              <a:xfrm flipV="1">
                <a:off x="2176" y="2178"/>
                <a:ext cx="132" cy="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45" name="Line 61"/>
              <p:cNvSpPr>
                <a:spLocks noChangeShapeType="1"/>
              </p:cNvSpPr>
              <p:nvPr/>
            </p:nvSpPr>
            <p:spPr bwMode="auto">
              <a:xfrm>
                <a:off x="2156" y="2774"/>
                <a:ext cx="140" cy="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46" name="Line 62"/>
              <p:cNvSpPr>
                <a:spLocks noChangeShapeType="1"/>
              </p:cNvSpPr>
              <p:nvPr/>
            </p:nvSpPr>
            <p:spPr bwMode="auto">
              <a:xfrm>
                <a:off x="2180" y="2734"/>
                <a:ext cx="144" cy="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47" name="Line 63"/>
              <p:cNvSpPr>
                <a:spLocks noChangeShapeType="1"/>
              </p:cNvSpPr>
              <p:nvPr/>
            </p:nvSpPr>
            <p:spPr bwMode="auto">
              <a:xfrm flipV="1">
                <a:off x="2516" y="2758"/>
                <a:ext cx="160" cy="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48" name="Line 64"/>
              <p:cNvSpPr>
                <a:spLocks noChangeShapeType="1"/>
              </p:cNvSpPr>
              <p:nvPr/>
            </p:nvSpPr>
            <p:spPr bwMode="auto">
              <a:xfrm flipH="1">
                <a:off x="1816" y="2770"/>
                <a:ext cx="144" cy="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49" name="Line 65"/>
              <p:cNvSpPr>
                <a:spLocks noChangeShapeType="1"/>
              </p:cNvSpPr>
              <p:nvPr/>
            </p:nvSpPr>
            <p:spPr bwMode="auto">
              <a:xfrm flipH="1" flipV="1">
                <a:off x="1812" y="2154"/>
                <a:ext cx="140" cy="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50" name="Line 66"/>
              <p:cNvSpPr>
                <a:spLocks noChangeShapeType="1"/>
              </p:cNvSpPr>
              <p:nvPr/>
            </p:nvSpPr>
            <p:spPr bwMode="auto">
              <a:xfrm flipH="1">
                <a:off x="1323" y="2074"/>
                <a:ext cx="259" cy="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51" name="Line 67"/>
              <p:cNvSpPr>
                <a:spLocks noChangeShapeType="1"/>
              </p:cNvSpPr>
              <p:nvPr/>
            </p:nvSpPr>
            <p:spPr bwMode="auto">
              <a:xfrm flipH="1" flipV="1">
                <a:off x="1436" y="2750"/>
                <a:ext cx="16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52" name="Line 68"/>
              <p:cNvSpPr>
                <a:spLocks noChangeShapeType="1"/>
              </p:cNvSpPr>
              <p:nvPr/>
            </p:nvSpPr>
            <p:spPr bwMode="auto">
              <a:xfrm>
                <a:off x="3908" y="2158"/>
                <a:ext cx="180" cy="1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53" name="Oval 69"/>
              <p:cNvSpPr>
                <a:spLocks noChangeArrowheads="1"/>
              </p:cNvSpPr>
              <p:nvPr/>
            </p:nvSpPr>
            <p:spPr bwMode="auto">
              <a:xfrm>
                <a:off x="4512" y="201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54" name="Oval 70"/>
              <p:cNvSpPr>
                <a:spLocks noChangeArrowheads="1"/>
              </p:cNvSpPr>
              <p:nvPr/>
            </p:nvSpPr>
            <p:spPr bwMode="auto">
              <a:xfrm>
                <a:off x="4032" y="2640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55" name="Line 71"/>
              <p:cNvSpPr>
                <a:spLocks noChangeShapeType="1"/>
              </p:cNvSpPr>
              <p:nvPr/>
            </p:nvSpPr>
            <p:spPr bwMode="auto">
              <a:xfrm rot="20077918" flipV="1">
                <a:off x="4597" y="1813"/>
                <a:ext cx="117" cy="19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56" name="Oval 72"/>
              <p:cNvSpPr>
                <a:spLocks noChangeArrowheads="1"/>
              </p:cNvSpPr>
              <p:nvPr/>
            </p:nvSpPr>
            <p:spPr bwMode="auto">
              <a:xfrm>
                <a:off x="4923" y="2073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57" name="Line 73"/>
              <p:cNvSpPr>
                <a:spLocks noChangeShapeType="1"/>
              </p:cNvSpPr>
              <p:nvPr/>
            </p:nvSpPr>
            <p:spPr bwMode="auto">
              <a:xfrm>
                <a:off x="4670" y="2140"/>
                <a:ext cx="251" cy="2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58" name="Oval 74"/>
              <p:cNvSpPr>
                <a:spLocks noChangeArrowheads="1"/>
              </p:cNvSpPr>
              <p:nvPr/>
            </p:nvSpPr>
            <p:spPr bwMode="auto">
              <a:xfrm>
                <a:off x="4416" y="2907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59" name="Line 75"/>
              <p:cNvSpPr>
                <a:spLocks noChangeShapeType="1"/>
              </p:cNvSpPr>
              <p:nvPr/>
            </p:nvSpPr>
            <p:spPr bwMode="auto">
              <a:xfrm>
                <a:off x="4253" y="2833"/>
                <a:ext cx="178" cy="10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60" name="Oval 76"/>
              <p:cNvSpPr>
                <a:spLocks noChangeArrowheads="1"/>
              </p:cNvSpPr>
              <p:nvPr/>
            </p:nvSpPr>
            <p:spPr bwMode="auto">
              <a:xfrm>
                <a:off x="4581" y="1627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61" name="Oval 77"/>
              <p:cNvSpPr>
                <a:spLocks noChangeArrowheads="1"/>
              </p:cNvSpPr>
              <p:nvPr/>
            </p:nvSpPr>
            <p:spPr bwMode="auto">
              <a:xfrm>
                <a:off x="3840" y="2976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62" name="Line 78"/>
              <p:cNvSpPr>
                <a:spLocks noChangeShapeType="1"/>
              </p:cNvSpPr>
              <p:nvPr/>
            </p:nvSpPr>
            <p:spPr bwMode="auto">
              <a:xfrm>
                <a:off x="4640" y="2261"/>
                <a:ext cx="43" cy="20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63" name="Oval 79"/>
              <p:cNvSpPr>
                <a:spLocks noChangeArrowheads="1"/>
              </p:cNvSpPr>
              <p:nvPr/>
            </p:nvSpPr>
            <p:spPr bwMode="auto">
              <a:xfrm>
                <a:off x="4608" y="2448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64" name="Line 80"/>
              <p:cNvSpPr>
                <a:spLocks noChangeShapeType="1"/>
              </p:cNvSpPr>
              <p:nvPr/>
            </p:nvSpPr>
            <p:spPr bwMode="auto">
              <a:xfrm flipH="1" flipV="1">
                <a:off x="3869" y="2739"/>
                <a:ext cx="245" cy="1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65" name="Oval 81"/>
              <p:cNvSpPr>
                <a:spLocks noChangeArrowheads="1"/>
              </p:cNvSpPr>
              <p:nvPr/>
            </p:nvSpPr>
            <p:spPr bwMode="auto">
              <a:xfrm>
                <a:off x="3696" y="2640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66" name="Oval 82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67" name="Line 83"/>
              <p:cNvSpPr>
                <a:spLocks noChangeShapeType="1"/>
              </p:cNvSpPr>
              <p:nvPr/>
            </p:nvSpPr>
            <p:spPr bwMode="auto">
              <a:xfrm flipH="1">
                <a:off x="1120" y="2165"/>
                <a:ext cx="64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68" name="Oval 84"/>
              <p:cNvSpPr>
                <a:spLocks noChangeArrowheads="1"/>
              </p:cNvSpPr>
              <p:nvPr/>
            </p:nvSpPr>
            <p:spPr bwMode="auto">
              <a:xfrm>
                <a:off x="4315" y="2330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86275"/>
                      <a:invGamma/>
                    </a:scheme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69" name="Oval 85"/>
              <p:cNvSpPr>
                <a:spLocks noChangeArrowheads="1"/>
              </p:cNvSpPr>
              <p:nvPr/>
            </p:nvSpPr>
            <p:spPr bwMode="auto">
              <a:xfrm>
                <a:off x="4520" y="2148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70" name="Line 86"/>
              <p:cNvSpPr>
                <a:spLocks noChangeShapeType="1"/>
              </p:cNvSpPr>
              <p:nvPr/>
            </p:nvSpPr>
            <p:spPr bwMode="auto">
              <a:xfrm rot="20077918" flipV="1">
                <a:off x="4451" y="2316"/>
                <a:ext cx="110" cy="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71" name="Line 87"/>
              <p:cNvSpPr>
                <a:spLocks noChangeShapeType="1"/>
              </p:cNvSpPr>
              <p:nvPr/>
            </p:nvSpPr>
            <p:spPr bwMode="auto">
              <a:xfrm>
                <a:off x="4548" y="2486"/>
                <a:ext cx="151" cy="5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72" name="Line 88"/>
              <p:cNvSpPr>
                <a:spLocks noChangeShapeType="1"/>
              </p:cNvSpPr>
              <p:nvPr/>
            </p:nvSpPr>
            <p:spPr bwMode="auto">
              <a:xfrm flipH="1">
                <a:off x="4371" y="2488"/>
                <a:ext cx="37" cy="1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73" name="Oval 89"/>
              <p:cNvSpPr>
                <a:spLocks noChangeArrowheads="1"/>
              </p:cNvSpPr>
              <p:nvPr/>
            </p:nvSpPr>
            <p:spPr bwMode="auto">
              <a:xfrm>
                <a:off x="4296" y="2647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74" name="Oval 90"/>
              <p:cNvSpPr>
                <a:spLocks noChangeArrowheads="1"/>
              </p:cNvSpPr>
              <p:nvPr/>
            </p:nvSpPr>
            <p:spPr bwMode="auto">
              <a:xfrm>
                <a:off x="4653" y="2469"/>
                <a:ext cx="168" cy="168"/>
              </a:xfrm>
              <a:prstGeom prst="ellipse">
                <a:avLst/>
              </a:prstGeom>
              <a:gradFill rotWithShape="0">
                <a:gsLst>
                  <a:gs pos="0">
                    <a:srgbClr val="62BEFC"/>
                  </a:gs>
                  <a:gs pos="100000">
                    <a:srgbClr val="62BEFC">
                      <a:gamma/>
                      <a:shade val="86275"/>
                      <a:invGamma/>
                    </a:srgbClr>
                  </a:gs>
                </a:gsLst>
                <a:lin ang="2700000" scaled="1"/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8075" name="Text Box 91"/>
            <p:cNvSpPr txBox="1">
              <a:spLocks noChangeArrowheads="1"/>
            </p:cNvSpPr>
            <p:nvPr/>
          </p:nvSpPr>
          <p:spPr bwMode="auto">
            <a:xfrm>
              <a:off x="1584" y="3651"/>
              <a:ext cx="14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GB" sz="2400" b="1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SALBUTAMOL</a:t>
              </a:r>
              <a:endParaRPr lang="en-GB" altLang="en-GB" sz="2400">
                <a:solidFill>
                  <a:srgbClr val="FF3300"/>
                </a:solidFill>
              </a:endParaRPr>
            </a:p>
          </p:txBody>
        </p:sp>
      </p:grpSp>
      <p:grpSp>
        <p:nvGrpSpPr>
          <p:cNvPr id="298076" name="Group 92"/>
          <p:cNvGrpSpPr>
            <a:grpSpLocks/>
          </p:cNvGrpSpPr>
          <p:nvPr/>
        </p:nvGrpSpPr>
        <p:grpSpPr bwMode="auto">
          <a:xfrm>
            <a:off x="5486400" y="2817813"/>
            <a:ext cx="3276600" cy="2854325"/>
            <a:chOff x="3456" y="1775"/>
            <a:chExt cx="2064" cy="1798"/>
          </a:xfrm>
        </p:grpSpPr>
        <p:sp>
          <p:nvSpPr>
            <p:cNvPr id="298077" name="AutoShape 93"/>
            <p:cNvSpPr>
              <a:spLocks noChangeArrowheads="1"/>
            </p:cNvSpPr>
            <p:nvPr/>
          </p:nvSpPr>
          <p:spPr bwMode="auto">
            <a:xfrm rot="1280856">
              <a:off x="3844" y="3189"/>
              <a:ext cx="192" cy="384"/>
            </a:xfrm>
            <a:prstGeom prst="lightningBol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78" name="AutoShape 94"/>
            <p:cNvSpPr>
              <a:spLocks noChangeArrowheads="1"/>
            </p:cNvSpPr>
            <p:nvPr/>
          </p:nvSpPr>
          <p:spPr bwMode="auto">
            <a:xfrm rot="-1614570">
              <a:off x="4656" y="2976"/>
              <a:ext cx="240" cy="336"/>
            </a:xfrm>
            <a:prstGeom prst="lightningBol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79" name="AutoShape 95"/>
            <p:cNvSpPr>
              <a:spLocks noChangeArrowheads="1"/>
            </p:cNvSpPr>
            <p:nvPr/>
          </p:nvSpPr>
          <p:spPr bwMode="auto">
            <a:xfrm rot="-657524">
              <a:off x="4080" y="3024"/>
              <a:ext cx="251" cy="368"/>
            </a:xfrm>
            <a:prstGeom prst="lightningBol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80" name="AutoShape 96"/>
            <p:cNvSpPr>
              <a:spLocks noChangeArrowheads="1"/>
            </p:cNvSpPr>
            <p:nvPr/>
          </p:nvSpPr>
          <p:spPr bwMode="auto">
            <a:xfrm rot="4083183">
              <a:off x="3553" y="3071"/>
              <a:ext cx="190" cy="384"/>
            </a:xfrm>
            <a:prstGeom prst="lightningBol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81" name="AutoShape 97"/>
            <p:cNvSpPr>
              <a:spLocks noChangeArrowheads="1"/>
            </p:cNvSpPr>
            <p:nvPr/>
          </p:nvSpPr>
          <p:spPr bwMode="auto">
            <a:xfrm>
              <a:off x="4992" y="2256"/>
              <a:ext cx="240" cy="384"/>
            </a:xfrm>
            <a:prstGeom prst="lightningBol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82" name="AutoShape 98"/>
            <p:cNvSpPr>
              <a:spLocks noChangeArrowheads="1"/>
            </p:cNvSpPr>
            <p:nvPr/>
          </p:nvSpPr>
          <p:spPr bwMode="auto">
            <a:xfrm>
              <a:off x="4800" y="2592"/>
              <a:ext cx="240" cy="336"/>
            </a:xfrm>
            <a:prstGeom prst="lightningBol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83" name="AutoShape 99"/>
            <p:cNvSpPr>
              <a:spLocks noChangeArrowheads="1"/>
            </p:cNvSpPr>
            <p:nvPr/>
          </p:nvSpPr>
          <p:spPr bwMode="auto">
            <a:xfrm rot="1570615">
              <a:off x="4368" y="3120"/>
              <a:ext cx="325" cy="384"/>
            </a:xfrm>
            <a:prstGeom prst="lightningBol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84" name="AutoShape 100"/>
            <p:cNvSpPr>
              <a:spLocks noChangeArrowheads="1"/>
            </p:cNvSpPr>
            <p:nvPr/>
          </p:nvSpPr>
          <p:spPr bwMode="auto">
            <a:xfrm rot="-3307764">
              <a:off x="5198" y="2002"/>
              <a:ext cx="259" cy="384"/>
            </a:xfrm>
            <a:prstGeom prst="lightningBol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085" name="AutoShape 101"/>
            <p:cNvSpPr>
              <a:spLocks noChangeArrowheads="1"/>
            </p:cNvSpPr>
            <p:nvPr/>
          </p:nvSpPr>
          <p:spPr bwMode="auto">
            <a:xfrm rot="-5994346">
              <a:off x="5072" y="1703"/>
              <a:ext cx="240" cy="384"/>
            </a:xfrm>
            <a:prstGeom prst="lightningBol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8086" name="Text Box 102"/>
          <p:cNvSpPr txBox="1">
            <a:spLocks noChangeArrowheads="1"/>
          </p:cNvSpPr>
          <p:nvPr/>
        </p:nvSpPr>
        <p:spPr bwMode="auto">
          <a:xfrm>
            <a:off x="822325" y="465138"/>
            <a:ext cx="2455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itchFamily="18" charset="0"/>
              </a:rPr>
              <a:t>-</a:t>
            </a:r>
            <a:r>
              <a:rPr lang="en-GB" altLang="en-GB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Adrenoceptor</a:t>
            </a:r>
            <a:endParaRPr lang="en-GB" altLang="en-GB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228600" y="228600"/>
            <a:ext cx="86106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 eaLnBrk="1" hangingPunct="1"/>
            <a:r>
              <a:rPr lang="en-US" sz="2800" b="1" dirty="0">
                <a:solidFill>
                  <a:srgbClr val="FF3300"/>
                </a:solidFill>
                <a:cs typeface="Times New Roman" pitchFamily="18" charset="0"/>
              </a:rPr>
              <a:t>Ion-Dipole</a:t>
            </a:r>
            <a:r>
              <a:rPr lang="en-US" sz="2800" dirty="0">
                <a:solidFill>
                  <a:srgbClr val="D9FF8D"/>
                </a:solidFill>
                <a:cs typeface="Times New Roman" pitchFamily="18" charset="0"/>
              </a:rPr>
              <a:t> : results when there is an attraction between an ion and the partial charge of a dipole of the opposite </a:t>
            </a:r>
            <a:r>
              <a:rPr lang="en-US" sz="2800" dirty="0" smtClean="0">
                <a:solidFill>
                  <a:srgbClr val="D9FF8D"/>
                </a:solidFill>
                <a:cs typeface="Times New Roman" pitchFamily="18" charset="0"/>
              </a:rPr>
              <a:t>polarity. </a:t>
            </a:r>
            <a:endParaRPr lang="en-US" sz="2800" dirty="0">
              <a:solidFill>
                <a:srgbClr val="D9FF8D"/>
              </a:solidFill>
              <a:cs typeface="Times New Roman" pitchFamily="18" charset="0"/>
            </a:endParaRPr>
          </a:p>
        </p:txBody>
      </p:sp>
      <p:pic>
        <p:nvPicPr>
          <p:cNvPr id="798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25" y="1676400"/>
            <a:ext cx="3224213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47" name="Rectangle 19"/>
          <p:cNvSpPr>
            <a:spLocks noChangeArrowheads="1"/>
          </p:cNvSpPr>
          <p:nvPr/>
        </p:nvSpPr>
        <p:spPr bwMode="auto">
          <a:xfrm>
            <a:off x="228600" y="92075"/>
            <a:ext cx="86106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 eaLnBrk="1" hangingPunct="1"/>
            <a:r>
              <a:rPr lang="en-US" sz="2800" b="1">
                <a:solidFill>
                  <a:srgbClr val="FF3300"/>
                </a:solidFill>
                <a:cs typeface="Times New Roman" pitchFamily="18" charset="0"/>
              </a:rPr>
              <a:t>Dipole-Dipole</a:t>
            </a:r>
            <a:r>
              <a:rPr lang="en-US" sz="2800">
                <a:solidFill>
                  <a:srgbClr val="FFFF99"/>
                </a:solidFill>
                <a:cs typeface="Times New Roman" pitchFamily="18" charset="0"/>
              </a:rPr>
              <a:t> : Here a partially positive atom in a dipole is attracted to a partially negative atom in another dipole. </a:t>
            </a:r>
          </a:p>
        </p:txBody>
      </p:sp>
      <p:sp>
        <p:nvSpPr>
          <p:cNvPr id="73748" name="Rectangle 20"/>
          <p:cNvSpPr>
            <a:spLocks noChangeArrowheads="1"/>
          </p:cNvSpPr>
          <p:nvPr/>
        </p:nvSpPr>
        <p:spPr bwMode="auto">
          <a:xfrm>
            <a:off x="304800" y="5470525"/>
            <a:ext cx="86106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 eaLnBrk="1" hangingPunct="1"/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Hydrogen </a:t>
            </a:r>
            <a:r>
              <a:rPr lang="en-US" sz="2800" b="1" dirty="0" smtClean="0">
                <a:solidFill>
                  <a:srgbClr val="FF0000"/>
                </a:solidFill>
                <a:cs typeface="Times New Roman" pitchFamily="18" charset="0"/>
              </a:rPr>
              <a:t>Bonding</a:t>
            </a:r>
            <a:r>
              <a:rPr lang="en-US" sz="2800" dirty="0" smtClean="0">
                <a:solidFill>
                  <a:srgbClr val="D9FF8D"/>
                </a:solidFill>
                <a:cs typeface="Times New Roman" pitchFamily="18" charset="0"/>
              </a:rPr>
              <a:t>: </a:t>
            </a:r>
            <a:r>
              <a:rPr lang="en-US" sz="2800" dirty="0">
                <a:solidFill>
                  <a:srgbClr val="D9FF8D"/>
                </a:solidFill>
                <a:cs typeface="Times New Roman" pitchFamily="18" charset="0"/>
              </a:rPr>
              <a:t>A dipole-dipole interaction where on of the constituents is a hydrogen attached to a heteroatom. </a:t>
            </a:r>
          </a:p>
        </p:txBody>
      </p:sp>
      <p:pic>
        <p:nvPicPr>
          <p:cNvPr id="73749" name="Picture 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25" y="1447800"/>
            <a:ext cx="2947988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Text Box 2"/>
          <p:cNvSpPr txBox="1">
            <a:spLocks noChangeArrowheads="1"/>
          </p:cNvSpPr>
          <p:nvPr/>
        </p:nvSpPr>
        <p:spPr bwMode="auto">
          <a:xfrm>
            <a:off x="152400" y="762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2400" b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Hydrogen bonds</a:t>
            </a:r>
            <a:endParaRPr lang="en-GB" sz="24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8160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275263"/>
            <a:ext cx="5507038" cy="14303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1604" name="Text Box 4"/>
          <p:cNvSpPr txBox="1">
            <a:spLocks noChangeArrowheads="1"/>
          </p:cNvSpPr>
          <p:nvPr/>
        </p:nvSpPr>
        <p:spPr bwMode="auto">
          <a:xfrm>
            <a:off x="228600" y="533400"/>
            <a:ext cx="870267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just">
              <a:buClr>
                <a:srgbClr val="FF0000"/>
              </a:buClr>
              <a:buFont typeface="Comic Sans MS" pitchFamily="66" charset="0"/>
              <a:buChar char="–"/>
            </a:pPr>
            <a:r>
              <a:rPr lang="en-GB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Vary in strength</a:t>
            </a:r>
          </a:p>
          <a:p>
            <a:pPr algn="just">
              <a:buClr>
                <a:srgbClr val="FF0000"/>
              </a:buClr>
              <a:buFont typeface="Comic Sans MS" pitchFamily="66" charset="0"/>
              <a:buChar char="–"/>
            </a:pPr>
            <a:r>
              <a:rPr lang="en-GB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Weaker than electrostatic interactions but stronger than van der Waals </a:t>
            </a:r>
            <a:r>
              <a:rPr lang="en-GB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interactions.</a:t>
            </a:r>
            <a:endParaRPr lang="en-GB" b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just">
              <a:buClr>
                <a:srgbClr val="FF0000"/>
              </a:buClr>
              <a:buFont typeface="Comic Sans MS" pitchFamily="66" charset="0"/>
              <a:buChar char="–"/>
            </a:pPr>
            <a:r>
              <a:rPr lang="en-GB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 hydrogen bond takes place between an electron deficient hydrogen and an electron rich heteroatom (</a:t>
            </a:r>
            <a:r>
              <a:rPr lang="en-GB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N </a:t>
            </a:r>
            <a:r>
              <a:rPr lang="en-GB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or 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</a:t>
            </a:r>
            <a:r>
              <a:rPr lang="en-GB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).</a:t>
            </a:r>
            <a:endParaRPr lang="en-GB" b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just">
              <a:buClr>
                <a:srgbClr val="FF0000"/>
              </a:buClr>
              <a:buFont typeface="Comic Sans MS" pitchFamily="66" charset="0"/>
              <a:buChar char="–"/>
            </a:pPr>
            <a:r>
              <a:rPr lang="en-GB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The electron deficient hydrogen is usually attached to a heteroatom (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</a:t>
            </a:r>
            <a:r>
              <a:rPr lang="en-GB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or </a:t>
            </a:r>
            <a:r>
              <a:rPr lang="en-GB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N</a:t>
            </a:r>
            <a:r>
              <a:rPr lang="en-GB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).</a:t>
            </a:r>
            <a:endParaRPr lang="en-GB" b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just">
              <a:buClr>
                <a:srgbClr val="FF0000"/>
              </a:buClr>
              <a:buFont typeface="Comic Sans MS" pitchFamily="66" charset="0"/>
              <a:buChar char="–"/>
            </a:pPr>
            <a:r>
              <a:rPr lang="en-GB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The electron deficient hydrogen is called a hydrogen bond donor (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HBD</a:t>
            </a:r>
            <a:r>
              <a:rPr lang="en-GB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).</a:t>
            </a:r>
            <a:endParaRPr lang="en-GB" b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just">
              <a:buClr>
                <a:srgbClr val="FF0000"/>
              </a:buClr>
              <a:buFont typeface="Comic Sans MS" pitchFamily="66" charset="0"/>
              <a:buChar char="–"/>
            </a:pPr>
            <a:r>
              <a:rPr lang="en-GB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The electron rich heteroatom is called a hydrogen bond acceptor (</a:t>
            </a: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HBA</a:t>
            </a:r>
            <a:r>
              <a:rPr lang="en-GB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).</a:t>
            </a:r>
            <a:endParaRPr lang="en-GB" b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81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81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81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81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81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81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Text Box 2"/>
          <p:cNvSpPr txBox="1">
            <a:spLocks noChangeArrowheads="1"/>
          </p:cNvSpPr>
          <p:nvPr/>
        </p:nvSpPr>
        <p:spPr bwMode="auto">
          <a:xfrm>
            <a:off x="304800" y="6096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2400" b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Hydrogen bonds</a:t>
            </a:r>
            <a:r>
              <a:rPr lang="en-GB" sz="1600"/>
              <a:t>	</a:t>
            </a:r>
          </a:p>
        </p:txBody>
      </p:sp>
      <p:pic>
        <p:nvPicPr>
          <p:cNvPr id="2826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886200"/>
            <a:ext cx="4610100" cy="690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82628" name="Group 4"/>
          <p:cNvGrpSpPr>
            <a:grpSpLocks/>
          </p:cNvGrpSpPr>
          <p:nvPr/>
        </p:nvGrpSpPr>
        <p:grpSpPr bwMode="auto">
          <a:xfrm>
            <a:off x="2514601" y="4711700"/>
            <a:ext cx="1828799" cy="317500"/>
            <a:chOff x="1584" y="3218"/>
            <a:chExt cx="1019" cy="200"/>
          </a:xfrm>
        </p:grpSpPr>
        <p:sp>
          <p:nvSpPr>
            <p:cNvPr id="282629" name="Text Box 5"/>
            <p:cNvSpPr txBox="1">
              <a:spLocks noChangeArrowheads="1"/>
            </p:cNvSpPr>
            <p:nvPr/>
          </p:nvSpPr>
          <p:spPr bwMode="auto">
            <a:xfrm>
              <a:off x="2248" y="3226"/>
              <a:ext cx="35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1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HBA</a:t>
              </a:r>
              <a:endParaRPr lang="en-GB" sz="2400" dirty="0">
                <a:solidFill>
                  <a:srgbClr val="FF0000"/>
                </a:solidFill>
              </a:endParaRPr>
            </a:p>
          </p:txBody>
        </p:sp>
        <p:sp>
          <p:nvSpPr>
            <p:cNvPr id="282630" name="Text Box 6"/>
            <p:cNvSpPr txBox="1">
              <a:spLocks noChangeArrowheads="1"/>
            </p:cNvSpPr>
            <p:nvPr/>
          </p:nvSpPr>
          <p:spPr bwMode="auto">
            <a:xfrm>
              <a:off x="1584" y="3218"/>
              <a:ext cx="35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1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HBD</a:t>
              </a:r>
              <a:endParaRPr lang="en-GB" sz="2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82631" name="Text Box 7"/>
          <p:cNvSpPr txBox="1">
            <a:spLocks noChangeArrowheads="1"/>
          </p:cNvSpPr>
          <p:nvPr/>
        </p:nvSpPr>
        <p:spPr bwMode="auto">
          <a:xfrm>
            <a:off x="304800" y="1295400"/>
            <a:ext cx="8702675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  <a:buClr>
                <a:srgbClr val="FF0000"/>
              </a:buClr>
              <a:buFont typeface="Comic Sans MS" pitchFamily="66" charset="0"/>
              <a:buChar char="–"/>
            </a:pPr>
            <a:r>
              <a:rPr lang="en-GB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The interaction involves orbitals and is </a:t>
            </a:r>
            <a:r>
              <a:rPr lang="en-GB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directional.</a:t>
            </a:r>
            <a:endParaRPr lang="en-GB" b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lnSpc>
                <a:spcPct val="120000"/>
              </a:lnSpc>
              <a:buClr>
                <a:srgbClr val="FF0000"/>
              </a:buClr>
              <a:buFont typeface="Comic Sans MS" pitchFamily="66" charset="0"/>
              <a:buChar char="–"/>
            </a:pPr>
            <a:endParaRPr lang="en-GB" b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lnSpc>
                <a:spcPct val="120000"/>
              </a:lnSpc>
              <a:buClr>
                <a:srgbClr val="FF0000"/>
              </a:buClr>
              <a:buFont typeface="Comic Sans MS" pitchFamily="66" charset="0"/>
              <a:buChar char="–"/>
            </a:pPr>
            <a:r>
              <a:rPr lang="en-GB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Optimum orientation is where the X-H bond points directly to the lone pair on Y such that the </a:t>
            </a:r>
            <a:r>
              <a:rPr lang="en-GB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angle. </a:t>
            </a:r>
            <a:r>
              <a:rPr lang="en-GB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between X, H and Y is </a:t>
            </a:r>
            <a:r>
              <a:rPr lang="en-GB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180</a:t>
            </a:r>
            <a:r>
              <a:rPr lang="en-GB" b="1" baseline="30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</a:t>
            </a:r>
            <a:r>
              <a:rPr lang="en-GB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.</a:t>
            </a:r>
            <a:endParaRPr lang="en-GB" b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82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826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82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82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3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Text Box 2"/>
          <p:cNvSpPr txBox="1">
            <a:spLocks noChangeArrowheads="1"/>
          </p:cNvSpPr>
          <p:nvPr/>
        </p:nvSpPr>
        <p:spPr bwMode="auto">
          <a:xfrm>
            <a:off x="228600" y="762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2400" b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Hydrogen bonds</a:t>
            </a:r>
            <a:r>
              <a:rPr lang="en-GB" sz="1600"/>
              <a:t>	</a:t>
            </a:r>
          </a:p>
        </p:txBody>
      </p:sp>
      <p:sp>
        <p:nvSpPr>
          <p:cNvPr id="283651" name="Text Box 3"/>
          <p:cNvSpPr txBox="1">
            <a:spLocks noChangeArrowheads="1"/>
          </p:cNvSpPr>
          <p:nvPr/>
        </p:nvSpPr>
        <p:spPr bwMode="auto">
          <a:xfrm>
            <a:off x="228600" y="762000"/>
            <a:ext cx="8550275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buClr>
                <a:srgbClr val="FF0000"/>
              </a:buClr>
              <a:buFontTx/>
              <a:buChar char="•"/>
            </a:pPr>
            <a:r>
              <a:rPr lang="en-GB" b="1" dirty="0">
                <a:solidFill>
                  <a:srgbClr val="FFFF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Examples of strong hydrogen bond acceptors </a:t>
            </a:r>
          </a:p>
          <a:p>
            <a:pPr lvl="1">
              <a:buClr>
                <a:srgbClr val="FF0000"/>
              </a:buClr>
            </a:pP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-</a:t>
            </a:r>
            <a:r>
              <a:rPr lang="en-GB" b="1" dirty="0">
                <a:solidFill>
                  <a:srgbClr val="FFFF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carboxylate ion, phosphate ion, tertiary </a:t>
            </a:r>
            <a:r>
              <a:rPr lang="en-GB" b="1" dirty="0" smtClean="0">
                <a:solidFill>
                  <a:srgbClr val="FFFF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amine. </a:t>
            </a:r>
            <a:endParaRPr lang="en-GB" b="1" dirty="0">
              <a:solidFill>
                <a:srgbClr val="FFFF9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buClr>
                <a:srgbClr val="FF0000"/>
              </a:buClr>
              <a:buFontTx/>
              <a:buChar char="•"/>
            </a:pPr>
            <a:endParaRPr lang="en-GB" b="1" dirty="0">
              <a:solidFill>
                <a:srgbClr val="FFFF9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buClr>
                <a:srgbClr val="FF0000"/>
              </a:buClr>
              <a:buFontTx/>
              <a:buChar char="•"/>
            </a:pPr>
            <a:r>
              <a:rPr lang="en-GB" b="1" dirty="0">
                <a:solidFill>
                  <a:srgbClr val="FFFF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Examples of moderate hydrogen bond acceptors</a:t>
            </a:r>
          </a:p>
          <a:p>
            <a:pPr lvl="1">
              <a:buClr>
                <a:srgbClr val="FF0000"/>
              </a:buClr>
            </a:pP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-</a:t>
            </a:r>
            <a:r>
              <a:rPr lang="en-GB" b="1" dirty="0">
                <a:solidFill>
                  <a:srgbClr val="FFFF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carboxylic acid, amide oxygen, ketone, ester, ether, </a:t>
            </a:r>
            <a:r>
              <a:rPr lang="en-GB" b="1" dirty="0" smtClean="0">
                <a:solidFill>
                  <a:srgbClr val="FFFF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alcohol.</a:t>
            </a:r>
            <a:endParaRPr lang="en-GB" b="1" dirty="0">
              <a:solidFill>
                <a:srgbClr val="FFFF9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buClr>
                <a:srgbClr val="FF0000"/>
              </a:buClr>
              <a:buFontTx/>
              <a:buChar char="•"/>
            </a:pPr>
            <a:endParaRPr lang="en-GB" b="1" dirty="0">
              <a:solidFill>
                <a:srgbClr val="FFFF9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buClr>
                <a:srgbClr val="FF0000"/>
              </a:buClr>
              <a:buFontTx/>
              <a:buChar char="•"/>
            </a:pPr>
            <a:r>
              <a:rPr lang="en-GB" b="1" dirty="0">
                <a:solidFill>
                  <a:srgbClr val="FFFF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Examples of poor hydrogen bond acceptors </a:t>
            </a:r>
          </a:p>
          <a:p>
            <a:pPr lvl="1">
              <a:buClr>
                <a:srgbClr val="FF0000"/>
              </a:buClr>
            </a:pP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-</a:t>
            </a:r>
            <a:r>
              <a:rPr lang="en-GB" b="1" dirty="0">
                <a:solidFill>
                  <a:srgbClr val="FFFF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GB" b="1" dirty="0" err="1">
                <a:solidFill>
                  <a:srgbClr val="FFFF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sulfur</a:t>
            </a:r>
            <a:r>
              <a:rPr lang="en-GB" b="1" dirty="0">
                <a:solidFill>
                  <a:srgbClr val="FFFF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, fluorine, chlorine, aromatic ring, amide nitrogen, aromatic </a:t>
            </a:r>
            <a:r>
              <a:rPr lang="en-GB" b="1" dirty="0" smtClean="0">
                <a:solidFill>
                  <a:srgbClr val="FFFF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amine.</a:t>
            </a:r>
            <a:endParaRPr lang="en-GB" b="1" dirty="0">
              <a:solidFill>
                <a:srgbClr val="FFFF9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buClr>
                <a:srgbClr val="FF0000"/>
              </a:buClr>
              <a:buFontTx/>
              <a:buChar char="•"/>
            </a:pPr>
            <a:endParaRPr lang="en-GB" b="1" dirty="0">
              <a:solidFill>
                <a:srgbClr val="FFFF9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buClr>
                <a:srgbClr val="FF0000"/>
              </a:buClr>
              <a:buFontTx/>
              <a:buChar char="•"/>
            </a:pPr>
            <a:r>
              <a:rPr lang="en-GB" b="1" dirty="0">
                <a:solidFill>
                  <a:srgbClr val="FFFF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Example of good hydrogen bond donors</a:t>
            </a:r>
          </a:p>
          <a:p>
            <a:pPr lvl="1">
              <a:buClr>
                <a:srgbClr val="FF0000"/>
              </a:buClr>
            </a:pP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-</a:t>
            </a:r>
            <a:r>
              <a:rPr lang="en-GB" b="1" dirty="0">
                <a:solidFill>
                  <a:srgbClr val="FFFF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Quaternary ammonium </a:t>
            </a:r>
            <a:r>
              <a:rPr lang="en-GB" b="1" dirty="0" smtClean="0">
                <a:solidFill>
                  <a:srgbClr val="FFFF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ion.</a:t>
            </a:r>
            <a:endParaRPr lang="en-GB" b="1" dirty="0">
              <a:solidFill>
                <a:srgbClr val="FFFF9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83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83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8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83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283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83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83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698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113" y="1619250"/>
            <a:ext cx="3524250" cy="360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5699" name="Line 3"/>
          <p:cNvSpPr>
            <a:spLocks noChangeShapeType="1"/>
          </p:cNvSpPr>
          <p:nvPr/>
        </p:nvSpPr>
        <p:spPr bwMode="auto">
          <a:xfrm>
            <a:off x="4572000" y="2514600"/>
            <a:ext cx="0" cy="685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5700" name="Line 4"/>
          <p:cNvSpPr>
            <a:spLocks noChangeShapeType="1"/>
          </p:cNvSpPr>
          <p:nvPr/>
        </p:nvSpPr>
        <p:spPr bwMode="auto">
          <a:xfrm>
            <a:off x="4800600" y="3657600"/>
            <a:ext cx="5334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22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113" y="1619250"/>
            <a:ext cx="3524250" cy="360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723" name="Line 3"/>
          <p:cNvSpPr>
            <a:spLocks noChangeShapeType="1"/>
          </p:cNvSpPr>
          <p:nvPr/>
        </p:nvSpPr>
        <p:spPr bwMode="auto">
          <a:xfrm>
            <a:off x="4572000" y="2514600"/>
            <a:ext cx="0" cy="685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24" name="Line 4"/>
          <p:cNvSpPr>
            <a:spLocks noChangeShapeType="1"/>
          </p:cNvSpPr>
          <p:nvPr/>
        </p:nvSpPr>
        <p:spPr bwMode="auto">
          <a:xfrm>
            <a:off x="4800600" y="3657600"/>
            <a:ext cx="5334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25" name="Freeform 5"/>
          <p:cNvSpPr>
            <a:spLocks/>
          </p:cNvSpPr>
          <p:nvPr/>
        </p:nvSpPr>
        <p:spPr bwMode="auto">
          <a:xfrm>
            <a:off x="3492500" y="3562350"/>
            <a:ext cx="811213" cy="458788"/>
          </a:xfrm>
          <a:custGeom>
            <a:avLst/>
            <a:gdLst>
              <a:gd name="T0" fmla="*/ 445 w 511"/>
              <a:gd name="T1" fmla="*/ 0 h 289"/>
              <a:gd name="T2" fmla="*/ 178 w 511"/>
              <a:gd name="T3" fmla="*/ 11 h 289"/>
              <a:gd name="T4" fmla="*/ 78 w 511"/>
              <a:gd name="T5" fmla="*/ 89 h 289"/>
              <a:gd name="T6" fmla="*/ 45 w 511"/>
              <a:gd name="T7" fmla="*/ 122 h 289"/>
              <a:gd name="T8" fmla="*/ 0 w 511"/>
              <a:gd name="T9" fmla="*/ 211 h 289"/>
              <a:gd name="T10" fmla="*/ 11 w 511"/>
              <a:gd name="T11" fmla="*/ 278 h 289"/>
              <a:gd name="T12" fmla="*/ 45 w 511"/>
              <a:gd name="T13" fmla="*/ 289 h 289"/>
              <a:gd name="T14" fmla="*/ 223 w 511"/>
              <a:gd name="T15" fmla="*/ 278 h 289"/>
              <a:gd name="T16" fmla="*/ 267 w 511"/>
              <a:gd name="T17" fmla="*/ 267 h 289"/>
              <a:gd name="T18" fmla="*/ 334 w 511"/>
              <a:gd name="T19" fmla="*/ 245 h 289"/>
              <a:gd name="T20" fmla="*/ 367 w 511"/>
              <a:gd name="T21" fmla="*/ 222 h 289"/>
              <a:gd name="T22" fmla="*/ 400 w 511"/>
              <a:gd name="T23" fmla="*/ 211 h 289"/>
              <a:gd name="T24" fmla="*/ 467 w 511"/>
              <a:gd name="T25" fmla="*/ 156 h 289"/>
              <a:gd name="T26" fmla="*/ 511 w 511"/>
              <a:gd name="T27" fmla="*/ 89 h 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11" h="289">
                <a:moveTo>
                  <a:pt x="445" y="0"/>
                </a:moveTo>
                <a:cubicBezTo>
                  <a:pt x="356" y="4"/>
                  <a:pt x="267" y="1"/>
                  <a:pt x="178" y="11"/>
                </a:cubicBezTo>
                <a:cubicBezTo>
                  <a:pt x="143" y="15"/>
                  <a:pt x="95" y="72"/>
                  <a:pt x="78" y="89"/>
                </a:cubicBezTo>
                <a:cubicBezTo>
                  <a:pt x="67" y="100"/>
                  <a:pt x="45" y="122"/>
                  <a:pt x="45" y="122"/>
                </a:cubicBezTo>
                <a:cubicBezTo>
                  <a:pt x="33" y="159"/>
                  <a:pt x="12" y="174"/>
                  <a:pt x="0" y="211"/>
                </a:cubicBezTo>
                <a:cubicBezTo>
                  <a:pt x="4" y="233"/>
                  <a:pt x="0" y="258"/>
                  <a:pt x="11" y="278"/>
                </a:cubicBezTo>
                <a:cubicBezTo>
                  <a:pt x="17" y="288"/>
                  <a:pt x="33" y="289"/>
                  <a:pt x="45" y="289"/>
                </a:cubicBezTo>
                <a:cubicBezTo>
                  <a:pt x="104" y="289"/>
                  <a:pt x="164" y="282"/>
                  <a:pt x="223" y="278"/>
                </a:cubicBezTo>
                <a:cubicBezTo>
                  <a:pt x="238" y="274"/>
                  <a:pt x="253" y="271"/>
                  <a:pt x="267" y="267"/>
                </a:cubicBezTo>
                <a:cubicBezTo>
                  <a:pt x="290" y="260"/>
                  <a:pt x="334" y="245"/>
                  <a:pt x="334" y="245"/>
                </a:cubicBezTo>
                <a:cubicBezTo>
                  <a:pt x="345" y="237"/>
                  <a:pt x="355" y="228"/>
                  <a:pt x="367" y="222"/>
                </a:cubicBezTo>
                <a:cubicBezTo>
                  <a:pt x="377" y="217"/>
                  <a:pt x="390" y="217"/>
                  <a:pt x="400" y="211"/>
                </a:cubicBezTo>
                <a:cubicBezTo>
                  <a:pt x="425" y="196"/>
                  <a:pt x="444" y="173"/>
                  <a:pt x="467" y="156"/>
                </a:cubicBezTo>
                <a:cubicBezTo>
                  <a:pt x="482" y="134"/>
                  <a:pt x="511" y="89"/>
                  <a:pt x="511" y="89"/>
                </a:cubicBezTo>
              </a:path>
            </a:pathLst>
          </a:custGeom>
          <a:solidFill>
            <a:schemeClr val="bg2"/>
          </a:solidFill>
          <a:ln w="57150" cmpd="sng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26" name="Freeform 6"/>
          <p:cNvSpPr>
            <a:spLocks/>
          </p:cNvSpPr>
          <p:nvPr/>
        </p:nvSpPr>
        <p:spPr bwMode="auto">
          <a:xfrm>
            <a:off x="4200525" y="3805238"/>
            <a:ext cx="717550" cy="1089025"/>
          </a:xfrm>
          <a:custGeom>
            <a:avLst/>
            <a:gdLst>
              <a:gd name="T0" fmla="*/ 188 w 452"/>
              <a:gd name="T1" fmla="*/ 25 h 686"/>
              <a:gd name="T2" fmla="*/ 121 w 452"/>
              <a:gd name="T3" fmla="*/ 158 h 686"/>
              <a:gd name="T4" fmla="*/ 77 w 452"/>
              <a:gd name="T5" fmla="*/ 225 h 686"/>
              <a:gd name="T6" fmla="*/ 54 w 452"/>
              <a:gd name="T7" fmla="*/ 258 h 686"/>
              <a:gd name="T8" fmla="*/ 10 w 452"/>
              <a:gd name="T9" fmla="*/ 403 h 686"/>
              <a:gd name="T10" fmla="*/ 88 w 452"/>
              <a:gd name="T11" fmla="*/ 592 h 686"/>
              <a:gd name="T12" fmla="*/ 154 w 452"/>
              <a:gd name="T13" fmla="*/ 636 h 686"/>
              <a:gd name="T14" fmla="*/ 177 w 452"/>
              <a:gd name="T15" fmla="*/ 658 h 686"/>
              <a:gd name="T16" fmla="*/ 243 w 452"/>
              <a:gd name="T17" fmla="*/ 681 h 686"/>
              <a:gd name="T18" fmla="*/ 388 w 452"/>
              <a:gd name="T19" fmla="*/ 614 h 686"/>
              <a:gd name="T20" fmla="*/ 421 w 452"/>
              <a:gd name="T21" fmla="*/ 514 h 686"/>
              <a:gd name="T22" fmla="*/ 432 w 452"/>
              <a:gd name="T23" fmla="*/ 481 h 686"/>
              <a:gd name="T24" fmla="*/ 432 w 452"/>
              <a:gd name="T25" fmla="*/ 236 h 686"/>
              <a:gd name="T26" fmla="*/ 410 w 452"/>
              <a:gd name="T27" fmla="*/ 169 h 686"/>
              <a:gd name="T28" fmla="*/ 354 w 452"/>
              <a:gd name="T29" fmla="*/ 114 h 686"/>
              <a:gd name="T30" fmla="*/ 332 w 452"/>
              <a:gd name="T31" fmla="*/ 69 h 686"/>
              <a:gd name="T32" fmla="*/ 310 w 452"/>
              <a:gd name="T33" fmla="*/ 36 h 686"/>
              <a:gd name="T34" fmla="*/ 288 w 452"/>
              <a:gd name="T35" fmla="*/ 3 h 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52" h="686">
                <a:moveTo>
                  <a:pt x="188" y="25"/>
                </a:moveTo>
                <a:cubicBezTo>
                  <a:pt x="140" y="71"/>
                  <a:pt x="154" y="108"/>
                  <a:pt x="121" y="158"/>
                </a:cubicBezTo>
                <a:cubicBezTo>
                  <a:pt x="106" y="180"/>
                  <a:pt x="92" y="203"/>
                  <a:pt x="77" y="225"/>
                </a:cubicBezTo>
                <a:cubicBezTo>
                  <a:pt x="70" y="236"/>
                  <a:pt x="54" y="258"/>
                  <a:pt x="54" y="258"/>
                </a:cubicBezTo>
                <a:cubicBezTo>
                  <a:pt x="38" y="307"/>
                  <a:pt x="22" y="353"/>
                  <a:pt x="10" y="403"/>
                </a:cubicBezTo>
                <a:cubicBezTo>
                  <a:pt x="18" y="489"/>
                  <a:pt x="0" y="564"/>
                  <a:pt x="88" y="592"/>
                </a:cubicBezTo>
                <a:cubicBezTo>
                  <a:pt x="110" y="607"/>
                  <a:pt x="132" y="621"/>
                  <a:pt x="154" y="636"/>
                </a:cubicBezTo>
                <a:cubicBezTo>
                  <a:pt x="163" y="642"/>
                  <a:pt x="168" y="653"/>
                  <a:pt x="177" y="658"/>
                </a:cubicBezTo>
                <a:cubicBezTo>
                  <a:pt x="198" y="669"/>
                  <a:pt x="243" y="681"/>
                  <a:pt x="243" y="681"/>
                </a:cubicBezTo>
                <a:cubicBezTo>
                  <a:pt x="386" y="664"/>
                  <a:pt x="313" y="686"/>
                  <a:pt x="388" y="614"/>
                </a:cubicBezTo>
                <a:cubicBezTo>
                  <a:pt x="414" y="536"/>
                  <a:pt x="403" y="569"/>
                  <a:pt x="421" y="514"/>
                </a:cubicBezTo>
                <a:cubicBezTo>
                  <a:pt x="425" y="503"/>
                  <a:pt x="432" y="481"/>
                  <a:pt x="432" y="481"/>
                </a:cubicBezTo>
                <a:cubicBezTo>
                  <a:pt x="441" y="370"/>
                  <a:pt x="452" y="341"/>
                  <a:pt x="432" y="236"/>
                </a:cubicBezTo>
                <a:cubicBezTo>
                  <a:pt x="428" y="213"/>
                  <a:pt x="417" y="191"/>
                  <a:pt x="410" y="169"/>
                </a:cubicBezTo>
                <a:cubicBezTo>
                  <a:pt x="402" y="144"/>
                  <a:pt x="354" y="114"/>
                  <a:pt x="354" y="114"/>
                </a:cubicBezTo>
                <a:cubicBezTo>
                  <a:pt x="347" y="99"/>
                  <a:pt x="340" y="84"/>
                  <a:pt x="332" y="69"/>
                </a:cubicBezTo>
                <a:cubicBezTo>
                  <a:pt x="326" y="57"/>
                  <a:pt x="316" y="48"/>
                  <a:pt x="310" y="36"/>
                </a:cubicBezTo>
                <a:cubicBezTo>
                  <a:pt x="292" y="0"/>
                  <a:pt x="313" y="3"/>
                  <a:pt x="288" y="3"/>
                </a:cubicBezTo>
              </a:path>
            </a:pathLst>
          </a:custGeom>
          <a:solidFill>
            <a:schemeClr val="bg2"/>
          </a:solidFill>
          <a:ln w="76200" cmpd="sng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27" name="Text Box 7"/>
          <p:cNvSpPr txBox="1">
            <a:spLocks noChangeArrowheads="1"/>
          </p:cNvSpPr>
          <p:nvPr/>
        </p:nvSpPr>
        <p:spPr bwMode="auto">
          <a:xfrm>
            <a:off x="381000" y="5618163"/>
            <a:ext cx="3479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CC00"/>
                </a:solidFill>
              </a:rPr>
              <a:t>Lone pair electrons</a:t>
            </a:r>
          </a:p>
        </p:txBody>
      </p:sp>
      <p:sp>
        <p:nvSpPr>
          <p:cNvPr id="286728" name="Line 8"/>
          <p:cNvSpPr>
            <a:spLocks noChangeShapeType="1"/>
          </p:cNvSpPr>
          <p:nvPr/>
        </p:nvSpPr>
        <p:spPr bwMode="auto">
          <a:xfrm flipH="1" flipV="1">
            <a:off x="3429000" y="4267200"/>
            <a:ext cx="228600" cy="137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29" name="Line 9"/>
          <p:cNvSpPr>
            <a:spLocks noChangeShapeType="1"/>
          </p:cNvSpPr>
          <p:nvPr/>
        </p:nvSpPr>
        <p:spPr bwMode="auto">
          <a:xfrm flipV="1">
            <a:off x="3733800" y="4876800"/>
            <a:ext cx="45720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30" name="Text Box 10"/>
          <p:cNvSpPr txBox="1">
            <a:spLocks noChangeArrowheads="1"/>
          </p:cNvSpPr>
          <p:nvPr/>
        </p:nvSpPr>
        <p:spPr bwMode="auto">
          <a:xfrm>
            <a:off x="304800" y="284163"/>
            <a:ext cx="8559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93"/>
                </a:solidFill>
              </a:rPr>
              <a:t>Water can act as an</a:t>
            </a:r>
            <a:r>
              <a:rPr lang="en-US" sz="2800" b="1"/>
              <a:t> </a:t>
            </a:r>
            <a:r>
              <a:rPr lang="en-US" sz="2800" b="1">
                <a:solidFill>
                  <a:schemeClr val="accent1"/>
                </a:solidFill>
              </a:rPr>
              <a:t>H</a:t>
            </a:r>
            <a:r>
              <a:rPr lang="en-US" sz="2800" b="1">
                <a:solidFill>
                  <a:srgbClr val="FFFF93"/>
                </a:solidFill>
              </a:rPr>
              <a:t>-bond</a:t>
            </a:r>
            <a:r>
              <a:rPr lang="en-US" sz="2800" b="1"/>
              <a:t> </a:t>
            </a:r>
            <a:r>
              <a:rPr lang="en-US" sz="2800" b="1">
                <a:solidFill>
                  <a:srgbClr val="FF0000"/>
                </a:solidFill>
              </a:rPr>
              <a:t>Donor</a:t>
            </a:r>
            <a:r>
              <a:rPr lang="en-US" sz="2800" b="1"/>
              <a:t> </a:t>
            </a:r>
            <a:r>
              <a:rPr lang="en-US" sz="2800" b="1">
                <a:solidFill>
                  <a:srgbClr val="FFFF93"/>
                </a:solidFill>
              </a:rPr>
              <a:t>or</a:t>
            </a:r>
            <a:r>
              <a:rPr lang="en-US" sz="2800" b="1"/>
              <a:t> </a:t>
            </a:r>
            <a:r>
              <a:rPr lang="en-US" sz="2800" b="1">
                <a:solidFill>
                  <a:schemeClr val="folHlink"/>
                </a:solidFill>
              </a:rPr>
              <a:t>Acceptor</a:t>
            </a:r>
          </a:p>
        </p:txBody>
      </p:sp>
      <p:sp>
        <p:nvSpPr>
          <p:cNvPr id="286731" name="Text Box 11"/>
          <p:cNvSpPr txBox="1">
            <a:spLocks noChangeArrowheads="1"/>
          </p:cNvSpPr>
          <p:nvPr/>
        </p:nvSpPr>
        <p:spPr bwMode="auto">
          <a:xfrm>
            <a:off x="6248400" y="1960563"/>
            <a:ext cx="19780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Donates</a:t>
            </a:r>
            <a:r>
              <a:rPr lang="en-US" sz="2800" b="1"/>
              <a:t> </a:t>
            </a:r>
            <a:r>
              <a:rPr lang="en-US" sz="2800" b="1">
                <a:solidFill>
                  <a:schemeClr val="accent1"/>
                </a:solidFill>
              </a:rPr>
              <a:t>H</a:t>
            </a:r>
          </a:p>
        </p:txBody>
      </p:sp>
      <p:sp>
        <p:nvSpPr>
          <p:cNvPr id="286732" name="Text Box 12"/>
          <p:cNvSpPr txBox="1">
            <a:spLocks noChangeArrowheads="1"/>
          </p:cNvSpPr>
          <p:nvPr/>
        </p:nvSpPr>
        <p:spPr bwMode="auto">
          <a:xfrm>
            <a:off x="457200" y="4170363"/>
            <a:ext cx="19669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66"/>
                </a:solidFill>
              </a:rPr>
              <a:t>Accepts </a:t>
            </a:r>
            <a:r>
              <a:rPr lang="en-US" sz="2800" b="1">
                <a:solidFill>
                  <a:schemeClr val="accent1"/>
                </a:solidFill>
              </a:rPr>
              <a:t>H</a:t>
            </a:r>
          </a:p>
        </p:txBody>
      </p:sp>
      <p:sp>
        <p:nvSpPr>
          <p:cNvPr id="286733" name="Line 13"/>
          <p:cNvSpPr>
            <a:spLocks noChangeShapeType="1"/>
          </p:cNvSpPr>
          <p:nvPr/>
        </p:nvSpPr>
        <p:spPr bwMode="auto">
          <a:xfrm>
            <a:off x="2667000" y="4419600"/>
            <a:ext cx="14478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34" name="Line 14"/>
          <p:cNvSpPr>
            <a:spLocks noChangeShapeType="1"/>
          </p:cNvSpPr>
          <p:nvPr/>
        </p:nvSpPr>
        <p:spPr bwMode="auto">
          <a:xfrm flipV="1">
            <a:off x="2590800" y="3962400"/>
            <a:ext cx="762000" cy="38100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35" name="Line 15"/>
          <p:cNvSpPr>
            <a:spLocks noChangeShapeType="1"/>
          </p:cNvSpPr>
          <p:nvPr/>
        </p:nvSpPr>
        <p:spPr bwMode="auto">
          <a:xfrm flipH="1">
            <a:off x="5638800" y="2362200"/>
            <a:ext cx="609600" cy="1219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36" name="Line 16"/>
          <p:cNvSpPr>
            <a:spLocks noChangeShapeType="1"/>
          </p:cNvSpPr>
          <p:nvPr/>
        </p:nvSpPr>
        <p:spPr bwMode="auto">
          <a:xfrm flipH="1" flipV="1">
            <a:off x="4800600" y="2133600"/>
            <a:ext cx="12192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ADE9F57B199646948F473EB41AA1C2" ma:contentTypeVersion="1" ma:contentTypeDescription="Create a new document." ma:contentTypeScope="" ma:versionID="2a7275972dd55a21c2ac0a53bde5b501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2A9A25-DDAF-4A42-AD78-C85EFDDD38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0BD99F-9648-4FD9-B6E6-2BEB46E9DB78}">
  <ds:schemaRefs>
    <ds:schemaRef ds:uri="http://schemas.microsoft.com/sharepoint/v3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A9D8868D-EC2D-4785-B8C6-FFDD0FC8E3A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6505</TotalTime>
  <Words>496</Words>
  <Application>Microsoft Office PowerPoint</Application>
  <PresentationFormat>عرض على الشاشة (3:4)‏</PresentationFormat>
  <Paragraphs>81</Paragraphs>
  <Slides>26</Slides>
  <Notes>0</Notes>
  <HiddenSlides>0</HiddenSlides>
  <MMClips>0</MMClips>
  <ScaleCrop>false</ScaleCrop>
  <HeadingPairs>
    <vt:vector size="6" baseType="variant">
      <vt:variant>
        <vt:lpstr>نسق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26</vt:i4>
      </vt:variant>
    </vt:vector>
  </HeadingPairs>
  <TitlesOfParts>
    <vt:vector size="28" baseType="lpstr">
      <vt:lpstr>Default Design</vt:lpstr>
      <vt:lpstr>CS ChemDraw Drawing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Dr.Ahmed Alafeety</dc:creator>
  <cp:lastModifiedBy>HUSSAIN</cp:lastModifiedBy>
  <cp:revision>274</cp:revision>
  <dcterms:created xsi:type="dcterms:W3CDTF">1601-01-01T00:00:00Z</dcterms:created>
  <dcterms:modified xsi:type="dcterms:W3CDTF">2019-03-11T06:31:12Z</dcterms:modified>
</cp:coreProperties>
</file>